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99" r:id="rId4"/>
    <p:sldId id="310" r:id="rId5"/>
    <p:sldId id="302" r:id="rId6"/>
    <p:sldId id="303" r:id="rId7"/>
    <p:sldId id="312" r:id="rId8"/>
    <p:sldId id="311" r:id="rId9"/>
    <p:sldId id="313" r:id="rId10"/>
    <p:sldId id="304" r:id="rId11"/>
    <p:sldId id="314"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3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42D3065-8EC5-47EB-BC7D-11AA6E7CEF91}" type="datetimeFigureOut">
              <a:rPr lang="ru-RU"/>
              <a:pPr>
                <a:defRPr/>
              </a:pPr>
              <a:t>17.10.2013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24F2871-D1E2-424B-AD5F-AF838B229D6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D7BF08-79E4-44C3-803C-B82734F797F3}" type="slidenum">
              <a:rPr lang="ru-RU"/>
              <a:pPr fontAlgn="base">
                <a:spcBef>
                  <a:spcPct val="0"/>
                </a:spcBef>
                <a:spcAft>
                  <a:spcPct val="0"/>
                </a:spcAft>
                <a:defRPr/>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E5A2363-05AD-40B3-900F-75EBFC6763D0}" type="datetimeFigureOut">
              <a:rPr lang="ru-RU"/>
              <a:pPr>
                <a:defRPr/>
              </a:pPr>
              <a:t>17.10.2013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E082E13-63AB-4940-8F57-0A892126F47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CEE195D-C49A-4B76-B7CD-7173BB45334C}" type="datetimeFigureOut">
              <a:rPr lang="ru-RU"/>
              <a:pPr>
                <a:defRPr/>
              </a:pPr>
              <a:t>17.10.2013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E1AAE9-197C-4ACF-88E7-6A1B3A15711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45BD04D-DEEC-4AD4-809A-005A7721EFC8}" type="datetimeFigureOut">
              <a:rPr lang="ru-RU"/>
              <a:pPr>
                <a:defRPr/>
              </a:pPr>
              <a:t>17.10.2013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E3FFBC-46A9-4651-9573-BF3EB033C35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A3A961B-3341-41D0-97C6-F108BE624077}" type="datetimeFigureOut">
              <a:rPr lang="ru-RU"/>
              <a:pPr>
                <a:defRPr/>
              </a:pPr>
              <a:t>17.10.2013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B14093-4414-49EB-AE38-852374D8C83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427B6FF-651B-4D68-BF91-DFE15E877766}" type="datetimeFigureOut">
              <a:rPr lang="ru-RU"/>
              <a:pPr>
                <a:defRPr/>
              </a:pPr>
              <a:t>17.10.2013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75D5EA-218A-4F11-9EE5-E38E61FAA74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8C2D377-B042-4A9F-83F6-5702CBBC5002}" type="datetimeFigureOut">
              <a:rPr lang="ru-RU"/>
              <a:pPr>
                <a:defRPr/>
              </a:pPr>
              <a:t>17.10.2013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79E7854-1041-42BF-96C3-F0EA8257E5A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5298F1B-76BA-446F-80EB-36F44CC0F7BB}" type="datetimeFigureOut">
              <a:rPr lang="ru-RU"/>
              <a:pPr>
                <a:defRPr/>
              </a:pPr>
              <a:t>17.10.2013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23D6B7B-4FA5-41D3-97FA-E7ED9CCFB7D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0A535FE-AEBB-424F-BA19-F010569B3AE6}" type="datetimeFigureOut">
              <a:rPr lang="ru-RU"/>
              <a:pPr>
                <a:defRPr/>
              </a:pPr>
              <a:t>17.10.2013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27F9130-B137-4357-9D96-A622E966DB4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1C2C522-BA29-4776-A6D8-EC5A17A65BAA}" type="datetimeFigureOut">
              <a:rPr lang="ru-RU"/>
              <a:pPr>
                <a:defRPr/>
              </a:pPr>
              <a:t>17.10.2013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9391C2C-AD47-4B9E-8C69-AD247801DE2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8EB815B-149B-43FF-9D86-55DC414CD911}" type="datetimeFigureOut">
              <a:rPr lang="ru-RU"/>
              <a:pPr>
                <a:defRPr/>
              </a:pPr>
              <a:t>17.10.2013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77C94A-CE58-4137-829E-44A246041E5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3C2B88-3CA3-4625-88E4-26F801A9D921}" type="datetimeFigureOut">
              <a:rPr lang="ru-RU"/>
              <a:pPr>
                <a:defRPr/>
              </a:pPr>
              <a:t>17.10.2013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D998C4A-4999-40DE-9FF5-CCD2CED959A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F63C36E-DD89-4B16-B3B3-D234804E3CDA}" type="datetimeFigureOut">
              <a:rPr lang="ru-RU"/>
              <a:pPr>
                <a:defRPr/>
              </a:pPr>
              <a:t>17.10.2013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3C64390-7A3B-4E06-99FF-E57B5C7457E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Логотип"/>
          <p:cNvPicPr>
            <a:picLocks noChangeAspect="1" noChangeArrowheads="1"/>
          </p:cNvPicPr>
          <p:nvPr/>
        </p:nvPicPr>
        <p:blipFill>
          <a:blip r:embed="rId3"/>
          <a:srcRect/>
          <a:stretch>
            <a:fillRect/>
          </a:stretch>
        </p:blipFill>
        <p:spPr bwMode="auto">
          <a:xfrm>
            <a:off x="179388" y="188913"/>
            <a:ext cx="1655762" cy="1655762"/>
          </a:xfrm>
          <a:prstGeom prst="rect">
            <a:avLst/>
          </a:prstGeom>
          <a:noFill/>
          <a:ln w="9525">
            <a:noFill/>
            <a:miter lim="800000"/>
            <a:headEnd/>
            <a:tailEnd/>
          </a:ln>
        </p:spPr>
      </p:pic>
      <p:sp>
        <p:nvSpPr>
          <p:cNvPr id="14338" name="Rectangle 4"/>
          <p:cNvSpPr>
            <a:spLocks noChangeArrowheads="1"/>
          </p:cNvSpPr>
          <p:nvPr/>
        </p:nvSpPr>
        <p:spPr bwMode="auto">
          <a:xfrm>
            <a:off x="1116013" y="3933825"/>
            <a:ext cx="5400675" cy="1465263"/>
          </a:xfrm>
          <a:prstGeom prst="rect">
            <a:avLst/>
          </a:prstGeom>
          <a:noFill/>
          <a:ln w="9525">
            <a:noFill/>
            <a:miter lim="800000"/>
            <a:headEnd/>
            <a:tailEnd/>
          </a:ln>
        </p:spPr>
        <p:txBody>
          <a:bodyPr>
            <a:spAutoFit/>
          </a:bodyPr>
          <a:lstStyle/>
          <a:p>
            <a:pPr>
              <a:spcBef>
                <a:spcPct val="20000"/>
              </a:spcBef>
              <a:buFont typeface="Arial" charset="0"/>
              <a:buNone/>
            </a:pPr>
            <a:r>
              <a:rPr lang="uk-UA">
                <a:solidFill>
                  <a:srgbClr val="F2F2F2"/>
                </a:solidFill>
              </a:rPr>
              <a:t>До 70- ти річчя визволення Дніпропетровщини від фашистських окупантів, до 70-ти річчя визволення України від німецько-фашистських загарбників та до 70-річчя великої Перемоги у Великій Вітчизняній війні</a:t>
            </a:r>
            <a:endParaRPr lang="ru-RU">
              <a:solidFill>
                <a:srgbClr val="F2F2F2"/>
              </a:solidFill>
            </a:endParaRPr>
          </a:p>
        </p:txBody>
      </p:sp>
      <p:pic>
        <p:nvPicPr>
          <p:cNvPr id="1026" name="Picture 2"/>
          <p:cNvPicPr>
            <a:picLocks noChangeAspect="1" noChangeArrowheads="1"/>
          </p:cNvPicPr>
          <p:nvPr/>
        </p:nvPicPr>
        <p:blipFill>
          <a:blip r:embed="rId4">
            <a:extLst>
              <a:ext uri="{28A0092B-C50C-407E-A947-70E740481C1C}"/>
            </a:extLst>
          </a:blip>
          <a:srcRect/>
          <a:stretch>
            <a:fillRect/>
          </a:stretch>
        </p:blipFill>
        <p:spPr bwMode="auto">
          <a:xfrm>
            <a:off x="7055531" y="3512034"/>
            <a:ext cx="2086249" cy="3079572"/>
          </a:xfrm>
          <a:prstGeom prst="rect">
            <a:avLst/>
          </a:prstGeom>
          <a:noFill/>
          <a:ln>
            <a:noFill/>
          </a:ln>
          <a:effectLst/>
          <a:scene3d>
            <a:camera prst="perspectiveLeft"/>
            <a:lightRig rig="threePt" dir="t"/>
          </a:scene3d>
          <a:sp3d>
            <a:bevelT w="165100" prst="coolSlant"/>
          </a:sp3d>
          <a:extLst>
            <a:ext uri="{909E8E84-426E-40DD-AFC4-6F175D3DCCD1}"/>
            <a:ext uri="{91240B29-F687-4F45-9708-019B960494DF}"/>
            <a:ext uri="{AF507438-7753-43E0-B8FC-AC1667EBCBE1}"/>
          </a:extLst>
        </p:spPr>
      </p:pic>
      <p:sp>
        <p:nvSpPr>
          <p:cNvPr id="14340" name="Rectangle 7"/>
          <p:cNvSpPr>
            <a:spLocks noGrp="1"/>
          </p:cNvSpPr>
          <p:nvPr>
            <p:ph type="title" idx="4294967295"/>
          </p:nvPr>
        </p:nvSpPr>
        <p:spPr>
          <a:xfrm>
            <a:off x="2051050" y="333375"/>
            <a:ext cx="6842125" cy="1366838"/>
          </a:xfrm>
        </p:spPr>
        <p:txBody>
          <a:bodyPr/>
          <a:lstStyle/>
          <a:p>
            <a:pPr algn="l"/>
            <a:r>
              <a:rPr lang="en-US" sz="2800" b="1" smtClean="0">
                <a:solidFill>
                  <a:schemeClr val="accent1"/>
                </a:solidFill>
              </a:rPr>
              <a:t>VI </a:t>
            </a:r>
            <a:r>
              <a:rPr lang="uk-UA" sz="2800" b="1" smtClean="0">
                <a:solidFill>
                  <a:schemeClr val="accent1"/>
                </a:solidFill>
              </a:rPr>
              <a:t>етап обласного проекту „Народна пам’ять: ХХ ст.”</a:t>
            </a:r>
            <a:br>
              <a:rPr lang="uk-UA" sz="2800" b="1" smtClean="0">
                <a:solidFill>
                  <a:schemeClr val="accent1"/>
                </a:solidFill>
              </a:rPr>
            </a:br>
            <a:r>
              <a:rPr lang="uk-UA" sz="2800" b="1" smtClean="0">
                <a:solidFill>
                  <a:schemeClr val="accent1"/>
                </a:solidFill>
              </a:rPr>
              <a:t>„РОДИННА ПАМ’ЯТЬ ПРО ВІЙНУ”</a:t>
            </a:r>
          </a:p>
        </p:txBody>
      </p:sp>
      <p:sp>
        <p:nvSpPr>
          <p:cNvPr id="14341" name="WordArt 9"/>
          <p:cNvSpPr>
            <a:spLocks noChangeArrowheads="1" noChangeShapeType="1" noTextEdit="1"/>
          </p:cNvSpPr>
          <p:nvPr/>
        </p:nvSpPr>
        <p:spPr bwMode="auto">
          <a:xfrm>
            <a:off x="966788" y="1989138"/>
            <a:ext cx="7210425" cy="1800225"/>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Портрети героїв-земляків у воєнних</a:t>
            </a:r>
          </a:p>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подіях Другої світової війни та </a:t>
            </a:r>
          </a:p>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Великої Вітчизняної війни</a:t>
            </a:r>
          </a:p>
        </p:txBody>
      </p:sp>
      <p:sp>
        <p:nvSpPr>
          <p:cNvPr id="14342" name="Rectangle 10"/>
          <p:cNvSpPr>
            <a:spLocks noChangeArrowheads="1"/>
          </p:cNvSpPr>
          <p:nvPr/>
        </p:nvSpPr>
        <p:spPr bwMode="auto">
          <a:xfrm>
            <a:off x="2214563" y="5500688"/>
            <a:ext cx="4662487" cy="1363662"/>
          </a:xfrm>
          <a:prstGeom prst="rect">
            <a:avLst/>
          </a:prstGeom>
          <a:solidFill>
            <a:schemeClr val="accent1"/>
          </a:solidFill>
          <a:ln w="9525">
            <a:solidFill>
              <a:schemeClr val="tx1"/>
            </a:solidFill>
            <a:miter lim="800000"/>
            <a:headEnd/>
            <a:tailEnd/>
          </a:ln>
        </p:spPr>
        <p:txBody>
          <a:bodyPr wrap="none" anchor="ctr"/>
          <a:lstStyle/>
          <a:p>
            <a:pPr algn="ctr"/>
            <a:r>
              <a:rPr lang="uk-UA" sz="1600" b="1"/>
              <a:t>Пошуковий проект </a:t>
            </a:r>
          </a:p>
          <a:p>
            <a:pPr algn="ctr"/>
            <a:r>
              <a:rPr lang="uk-UA" sz="1600" b="1"/>
              <a:t>Учнів</a:t>
            </a:r>
            <a:r>
              <a:rPr lang="en-US" sz="1600" b="1"/>
              <a:t> 8</a:t>
            </a:r>
            <a:r>
              <a:rPr lang="uk-UA" sz="1600" b="1"/>
              <a:t> -10 х класів ЗОШ  І-ІІІ ступенів №2 </a:t>
            </a:r>
          </a:p>
          <a:p>
            <a:pPr algn="ctr"/>
            <a:r>
              <a:rPr lang="uk-UA" sz="1600" b="1"/>
              <a:t>м.Синельникового</a:t>
            </a:r>
          </a:p>
          <a:p>
            <a:pPr algn="ctr"/>
            <a:r>
              <a:rPr lang="uk-UA" sz="1600" b="1"/>
              <a:t>Вчитель історії Чорненька О.В.</a:t>
            </a:r>
          </a:p>
          <a:p>
            <a:pPr algn="ctr"/>
            <a:endParaRPr lang="ru-RU" b="1"/>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250"/>
                                        <p:tgtEl>
                                          <p:spTgt spid="1026"/>
                                        </p:tgtEl>
                                      </p:cBhvr>
                                    </p:animEffect>
                                    <p:anim calcmode="lin" valueType="num">
                                      <p:cBhvr>
                                        <p:cTn id="8" dur="2250" fill="hold"/>
                                        <p:tgtEl>
                                          <p:spTgt spid="1026"/>
                                        </p:tgtEl>
                                        <p:attrNameLst>
                                          <p:attrName>ppt_x</p:attrName>
                                        </p:attrNameLst>
                                      </p:cBhvr>
                                      <p:tavLst>
                                        <p:tav tm="0">
                                          <p:val>
                                            <p:strVal val="#ppt_x"/>
                                          </p:val>
                                        </p:tav>
                                        <p:tav tm="100000">
                                          <p:val>
                                            <p:strVal val="#ppt_x"/>
                                          </p:val>
                                        </p:tav>
                                      </p:tavLst>
                                    </p:anim>
                                    <p:anim calcmode="lin" valueType="num">
                                      <p:cBhvr>
                                        <p:cTn id="9" dur="225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Сканировать10004"/>
          <p:cNvPicPr>
            <a:picLocks noChangeAspect="1" noChangeArrowheads="1"/>
          </p:cNvPicPr>
          <p:nvPr/>
        </p:nvPicPr>
        <p:blipFill>
          <a:blip r:embed="rId2">
            <a:lum contrast="6000"/>
          </a:blip>
          <a:srcRect l="25725" t="14838" r="41057" b="52176"/>
          <a:stretch>
            <a:fillRect/>
          </a:stretch>
        </p:blipFill>
        <p:spPr bwMode="auto">
          <a:xfrm>
            <a:off x="179388" y="188913"/>
            <a:ext cx="2376487" cy="3525837"/>
          </a:xfrm>
          <a:prstGeom prst="rect">
            <a:avLst/>
          </a:prstGeom>
          <a:noFill/>
          <a:ln w="9525">
            <a:noFill/>
            <a:miter lim="800000"/>
            <a:headEnd/>
            <a:tailEnd/>
          </a:ln>
        </p:spPr>
      </p:pic>
      <p:sp>
        <p:nvSpPr>
          <p:cNvPr id="24578" name="Rectangle 3"/>
          <p:cNvSpPr>
            <a:spLocks noGrp="1"/>
          </p:cNvSpPr>
          <p:nvPr>
            <p:ph type="title" idx="4294967295"/>
          </p:nvPr>
        </p:nvSpPr>
        <p:spPr>
          <a:xfrm>
            <a:off x="3203575" y="274638"/>
            <a:ext cx="5761038" cy="6107112"/>
          </a:xfrm>
        </p:spPr>
        <p:txBody>
          <a:bodyPr/>
          <a:lstStyle/>
          <a:p>
            <a:pPr algn="l"/>
            <a:r>
              <a:rPr lang="uk-UA" sz="2800" b="1" smtClean="0"/>
              <a:t>Серга Федір Михайлович</a:t>
            </a:r>
            <a:br>
              <a:rPr lang="uk-UA" sz="2800" b="1" smtClean="0"/>
            </a:br>
            <a:r>
              <a:rPr lang="uk-UA" sz="2000" b="1" smtClean="0"/>
              <a:t>У роки Великої Вітчизняної війни служив у авіації.</a:t>
            </a:r>
            <a:br>
              <a:rPr lang="uk-UA" sz="2000" b="1" smtClean="0"/>
            </a:br>
            <a:r>
              <a:rPr lang="uk-UA" sz="2000" b="1" smtClean="0"/>
              <a:t>Нагороджений орденами Червоного прапора, Червоної зірки, Вітчизняної війни другого ступеню, медалями „За взяття Кенігсберга”, „За взяття Берліна”, „За перемогу над Німеччиною”, „За перемогу над Японією”.</a:t>
            </a:r>
            <a:br>
              <a:rPr lang="uk-UA" sz="2000" b="1" smtClean="0"/>
            </a:br>
            <a:r>
              <a:rPr lang="uk-UA" sz="2000" b="1" smtClean="0"/>
              <a:t>Після війни залишився служити в армії.</a:t>
            </a:r>
            <a:br>
              <a:rPr lang="uk-UA" sz="2000" b="1" smtClean="0"/>
            </a:br>
            <a:r>
              <a:rPr lang="uk-UA" sz="2000" b="1" smtClean="0"/>
              <a:t>22 роки перебував Ф.М.Серга в авіації.</a:t>
            </a:r>
            <a:br>
              <a:rPr lang="uk-UA" sz="2000" b="1" smtClean="0"/>
            </a:br>
            <a:r>
              <a:rPr lang="uk-UA" sz="2000" b="1" smtClean="0"/>
              <a:t>Вийшов у запас у званні майора.</a:t>
            </a:r>
            <a:br>
              <a:rPr lang="uk-UA" sz="2000" b="1" smtClean="0"/>
            </a:br>
            <a:r>
              <a:rPr lang="uk-UA" sz="2000" b="1" smtClean="0"/>
              <a:t>Активно допомагав роботі Синельниківського відділення ДТСААФ у підготовці юнаків до служби в армії.</a:t>
            </a:r>
            <a:br>
              <a:rPr lang="uk-UA" sz="2000" b="1" smtClean="0"/>
            </a:br>
            <a:r>
              <a:rPr lang="uk-UA" sz="2000" b="1" smtClean="0"/>
              <a:t/>
            </a:r>
            <a:br>
              <a:rPr lang="uk-UA" sz="2000" b="1" smtClean="0"/>
            </a:br>
            <a:r>
              <a:rPr lang="uk-UA" sz="2000" b="1" smtClean="0"/>
              <a:t>Халабуда Євгеній, уч.8-А кл.</a:t>
            </a:r>
            <a:r>
              <a:rPr lang="uk-UA" sz="2800" b="1" smtClean="0"/>
              <a:t/>
            </a:r>
            <a:br>
              <a:rPr lang="uk-UA" sz="2800" b="1" smtClean="0"/>
            </a:br>
            <a:endParaRPr lang="ru-RU" sz="2800" b="1"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CIMG0580"/>
          <p:cNvPicPr>
            <a:picLocks noChangeAspect="1" noChangeArrowheads="1"/>
          </p:cNvPicPr>
          <p:nvPr/>
        </p:nvPicPr>
        <p:blipFill>
          <a:blip r:embed="rId2"/>
          <a:srcRect/>
          <a:stretch>
            <a:fillRect/>
          </a:stretch>
        </p:blipFill>
        <p:spPr bwMode="auto">
          <a:xfrm>
            <a:off x="468313" y="188913"/>
            <a:ext cx="3030537" cy="2273300"/>
          </a:xfrm>
          <a:prstGeom prst="rect">
            <a:avLst/>
          </a:prstGeom>
          <a:noFill/>
          <a:ln w="9525">
            <a:noFill/>
            <a:miter lim="800000"/>
            <a:headEnd/>
            <a:tailEnd/>
          </a:ln>
        </p:spPr>
      </p:pic>
      <p:pic>
        <p:nvPicPr>
          <p:cNvPr id="25602" name="Picture 5" descr="CIMG0578"/>
          <p:cNvPicPr>
            <a:picLocks noChangeAspect="1" noChangeArrowheads="1"/>
          </p:cNvPicPr>
          <p:nvPr/>
        </p:nvPicPr>
        <p:blipFill>
          <a:blip r:embed="rId3"/>
          <a:srcRect/>
          <a:stretch>
            <a:fillRect/>
          </a:stretch>
        </p:blipFill>
        <p:spPr bwMode="auto">
          <a:xfrm>
            <a:off x="5292725" y="188913"/>
            <a:ext cx="3140075" cy="2354262"/>
          </a:xfrm>
          <a:prstGeom prst="rect">
            <a:avLst/>
          </a:prstGeom>
          <a:noFill/>
          <a:ln w="9525">
            <a:noFill/>
            <a:miter lim="800000"/>
            <a:headEnd/>
            <a:tailEnd/>
          </a:ln>
        </p:spPr>
      </p:pic>
      <p:pic>
        <p:nvPicPr>
          <p:cNvPr id="25603" name="Picture 6" descr="CIMG0647"/>
          <p:cNvPicPr>
            <a:picLocks noChangeAspect="1" noChangeArrowheads="1"/>
          </p:cNvPicPr>
          <p:nvPr/>
        </p:nvPicPr>
        <p:blipFill>
          <a:blip r:embed="rId4"/>
          <a:srcRect/>
          <a:stretch>
            <a:fillRect/>
          </a:stretch>
        </p:blipFill>
        <p:spPr bwMode="auto">
          <a:xfrm>
            <a:off x="4787900" y="3500438"/>
            <a:ext cx="3929063" cy="2946400"/>
          </a:xfrm>
          <a:prstGeom prst="rect">
            <a:avLst/>
          </a:prstGeom>
          <a:noFill/>
          <a:ln w="9525">
            <a:noFill/>
            <a:miter lim="800000"/>
            <a:headEnd/>
            <a:tailEnd/>
          </a:ln>
        </p:spPr>
      </p:pic>
      <p:pic>
        <p:nvPicPr>
          <p:cNvPr id="25604" name="Picture 7" descr="CIMG0579"/>
          <p:cNvPicPr>
            <a:picLocks noChangeAspect="1" noChangeArrowheads="1"/>
          </p:cNvPicPr>
          <p:nvPr/>
        </p:nvPicPr>
        <p:blipFill>
          <a:blip r:embed="rId5"/>
          <a:srcRect/>
          <a:stretch>
            <a:fillRect/>
          </a:stretch>
        </p:blipFill>
        <p:spPr bwMode="auto">
          <a:xfrm>
            <a:off x="539750" y="3573463"/>
            <a:ext cx="3887788" cy="2879725"/>
          </a:xfrm>
          <a:prstGeom prst="rect">
            <a:avLst/>
          </a:prstGeom>
          <a:noFill/>
          <a:ln w="9525">
            <a:noFill/>
            <a:miter lim="800000"/>
            <a:headEnd/>
            <a:tailEnd/>
          </a:ln>
        </p:spPr>
      </p:pic>
      <p:sp>
        <p:nvSpPr>
          <p:cNvPr id="25606" name="Rectangle 6"/>
          <p:cNvSpPr>
            <a:spLocks noGrp="1"/>
          </p:cNvSpPr>
          <p:nvPr>
            <p:ph type="title" idx="4294967295"/>
          </p:nvPr>
        </p:nvSpPr>
        <p:spPr>
          <a:xfrm>
            <a:off x="468313" y="2636838"/>
            <a:ext cx="8229600" cy="782637"/>
          </a:xfrm>
        </p:spPr>
        <p:txBody>
          <a:bodyPr/>
          <a:lstStyle/>
          <a:p>
            <a:r>
              <a:rPr lang="uk-UA" sz="2400" b="1" smtClean="0">
                <a:solidFill>
                  <a:schemeClr val="accent1"/>
                </a:solidFill>
              </a:rPr>
              <a:t>Матеріали,зібрані пошуковцями, використовуються під час виховних заходів та в роботі краєзнавчої кімнати</a:t>
            </a:r>
            <a:endParaRPr lang="ru-RU" sz="2400" b="1" smtClean="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4680520" cy="707886"/>
          </a:xfrm>
          <a:prstGeom prst="rect">
            <a:avLst/>
          </a:prstGeom>
          <a:noFill/>
        </p:spPr>
        <p:txBody>
          <a:bodyPr>
            <a:spAutoFit/>
          </a:bodyPr>
          <a:lstStyle/>
          <a:p>
            <a:pPr algn="ctr" fontAlgn="auto">
              <a:spcBef>
                <a:spcPts val="0"/>
              </a:spcBef>
              <a:spcAft>
                <a:spcPts val="0"/>
              </a:spcAft>
              <a:defRPr/>
            </a:pPr>
            <a:r>
              <a:rPr lang="uk-UA"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mn-lt"/>
              </a:rPr>
              <a:t> </a:t>
            </a:r>
            <a:endParaRPr lang="ru-RU"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mn-lt"/>
            </a:endParaRPr>
          </a:p>
        </p:txBody>
      </p:sp>
      <p:pic>
        <p:nvPicPr>
          <p:cNvPr id="1027" name="Picture 3"/>
          <p:cNvPicPr>
            <a:picLocks noChangeAspect="1" noChangeArrowheads="1"/>
          </p:cNvPicPr>
          <p:nvPr/>
        </p:nvPicPr>
        <p:blipFill>
          <a:blip r:embed="rId2" cstate="print">
            <a:extLst>
              <a:ext uri="{28A0092B-C50C-407E-A947-70E740481C1C}"/>
            </a:extLst>
          </a:blip>
          <a:srcRect/>
          <a:stretch>
            <a:fillRect/>
          </a:stretch>
        </p:blipFill>
        <p:spPr bwMode="auto">
          <a:xfrm>
            <a:off x="6685633" y="5373678"/>
            <a:ext cx="1895961" cy="10264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pic>
        <p:nvPicPr>
          <p:cNvPr id="16387" name="Picture 8" descr="P1010021"/>
          <p:cNvPicPr>
            <a:picLocks noChangeAspect="1" noChangeArrowheads="1"/>
          </p:cNvPicPr>
          <p:nvPr/>
        </p:nvPicPr>
        <p:blipFill>
          <a:blip r:embed="rId3"/>
          <a:srcRect/>
          <a:stretch>
            <a:fillRect/>
          </a:stretch>
        </p:blipFill>
        <p:spPr bwMode="auto">
          <a:xfrm>
            <a:off x="2124075" y="1628775"/>
            <a:ext cx="4927600" cy="3455988"/>
          </a:xfrm>
          <a:prstGeom prst="rect">
            <a:avLst/>
          </a:prstGeom>
          <a:noFill/>
          <a:ln w="9525">
            <a:noFill/>
            <a:miter lim="800000"/>
            <a:headEnd/>
            <a:tailEnd/>
          </a:ln>
        </p:spPr>
      </p:pic>
      <p:sp>
        <p:nvSpPr>
          <p:cNvPr id="16388" name="Rectangle 9"/>
          <p:cNvSpPr>
            <a:spLocks noGrp="1"/>
          </p:cNvSpPr>
          <p:nvPr>
            <p:ph type="title" idx="4294967295"/>
          </p:nvPr>
        </p:nvSpPr>
        <p:spPr/>
        <p:txBody>
          <a:bodyPr/>
          <a:lstStyle/>
          <a:p>
            <a:r>
              <a:rPr lang="uk-UA" sz="2800" b="1" smtClean="0">
                <a:solidFill>
                  <a:schemeClr val="accent1"/>
                </a:solidFill>
              </a:rPr>
              <a:t>Все далі і далі від нас події тих далеких років, все менше залишається свідків та учасників тих подій...</a:t>
            </a:r>
            <a:endParaRPr lang="ru-RU" sz="2800" b="1" smtClean="0">
              <a:solidFill>
                <a:schemeClr val="accent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125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4437063"/>
            <a:ext cx="2771775" cy="2160587"/>
          </a:xfrm>
          <a:prstGeom prst="rect">
            <a:avLst/>
          </a:prstGeom>
          <a:noFill/>
          <a:ln w="9525">
            <a:noFill/>
            <a:miter lim="800000"/>
            <a:headEnd/>
            <a:tailEnd/>
          </a:ln>
        </p:spPr>
      </p:pic>
      <p:pic>
        <p:nvPicPr>
          <p:cNvPr id="17410" name="Picture 5" descr="Сканировать1"/>
          <p:cNvPicPr>
            <a:picLocks noChangeAspect="1" noChangeArrowheads="1"/>
          </p:cNvPicPr>
          <p:nvPr/>
        </p:nvPicPr>
        <p:blipFill>
          <a:blip r:embed="rId3"/>
          <a:srcRect l="55235" t="11444" r="3668" b="9766"/>
          <a:stretch>
            <a:fillRect/>
          </a:stretch>
        </p:blipFill>
        <p:spPr bwMode="auto">
          <a:xfrm>
            <a:off x="323850" y="260350"/>
            <a:ext cx="3168650" cy="3816350"/>
          </a:xfrm>
          <a:prstGeom prst="rect">
            <a:avLst/>
          </a:prstGeom>
          <a:noFill/>
          <a:ln w="9525">
            <a:noFill/>
            <a:miter lim="800000"/>
            <a:headEnd/>
            <a:tailEnd/>
          </a:ln>
        </p:spPr>
      </p:pic>
      <p:sp>
        <p:nvSpPr>
          <p:cNvPr id="17411" name="Rectangle 4"/>
          <p:cNvSpPr>
            <a:spLocks noGrp="1"/>
          </p:cNvSpPr>
          <p:nvPr>
            <p:ph type="title" idx="4294967295"/>
          </p:nvPr>
        </p:nvSpPr>
        <p:spPr>
          <a:xfrm>
            <a:off x="3635375" y="188913"/>
            <a:ext cx="5329238" cy="6335712"/>
          </a:xfrm>
        </p:spPr>
        <p:txBody>
          <a:bodyPr/>
          <a:lstStyle/>
          <a:p>
            <a:pPr algn="l"/>
            <a:r>
              <a:rPr lang="uk-UA" sz="3200" b="1" smtClean="0"/>
              <a:t>Макаров Юрій Федорович</a:t>
            </a:r>
            <a:br>
              <a:rPr lang="uk-UA" sz="3200" b="1" smtClean="0"/>
            </a:br>
            <a:r>
              <a:rPr lang="uk-UA" sz="2400" b="1" smtClean="0"/>
              <a:t>Народився 22 лютого 1923 р.</a:t>
            </a:r>
            <a:br>
              <a:rPr lang="uk-UA" sz="2400" b="1" smtClean="0"/>
            </a:br>
            <a:r>
              <a:rPr lang="uk-UA" sz="2400" b="1" smtClean="0"/>
              <a:t>До початку війни проживав у Синельниківському районі. </a:t>
            </a:r>
            <a:br>
              <a:rPr lang="uk-UA" sz="2400" b="1" smtClean="0"/>
            </a:br>
            <a:r>
              <a:rPr lang="uk-UA" sz="2400" b="1" smtClean="0"/>
              <a:t>На фронт пішов добровольцем.</a:t>
            </a:r>
            <a:br>
              <a:rPr lang="uk-UA" sz="2400" b="1" smtClean="0"/>
            </a:br>
            <a:r>
              <a:rPr lang="uk-UA" sz="2400" b="1" smtClean="0"/>
              <a:t>Воював на передовій, мав пораненя.</a:t>
            </a:r>
            <a:br>
              <a:rPr lang="uk-UA" sz="2400" b="1" smtClean="0"/>
            </a:br>
            <a:r>
              <a:rPr lang="uk-UA" sz="2400" b="1" smtClean="0"/>
              <a:t>Після війни працював на заводі „Дніпроспецсталь” у м.Запоріжжі і був нагороджений медаллю за відновлення доменних печей.</a:t>
            </a:r>
            <a:r>
              <a:rPr lang="en-US" sz="2400" b="1" smtClean="0"/>
              <a:t/>
            </a:r>
            <a:br>
              <a:rPr lang="en-US" sz="2400" b="1" smtClean="0"/>
            </a:br>
            <a:r>
              <a:rPr lang="uk-UA" sz="2400" b="1" smtClean="0"/>
              <a:t>Помер у 1987 році.</a:t>
            </a:r>
            <a:br>
              <a:rPr lang="uk-UA" sz="2400" b="1" smtClean="0"/>
            </a:br>
            <a:r>
              <a:rPr lang="uk-UA" sz="2400" b="1" smtClean="0"/>
              <a:t>Похований у м.Запоріжжі.</a:t>
            </a:r>
            <a:br>
              <a:rPr lang="uk-UA" sz="2400" b="1" smtClean="0"/>
            </a:br>
            <a:r>
              <a:rPr lang="uk-UA" sz="2400" b="1" smtClean="0"/>
              <a:t/>
            </a:r>
            <a:br>
              <a:rPr lang="uk-UA" sz="2400" b="1" smtClean="0"/>
            </a:br>
            <a:r>
              <a:rPr lang="uk-UA" sz="2400" b="1" smtClean="0"/>
              <a:t>Мартинюк Інна, уч.8-Б класу</a:t>
            </a:r>
            <a:endParaRPr lang="uk-UA" sz="32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50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Effect transition="in" filter="fade">
                                      <p:cBhvr>
                                        <p:cTn id="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p:cNvSpPr>
          <p:nvPr>
            <p:ph type="title"/>
          </p:nvPr>
        </p:nvSpPr>
        <p:spPr>
          <a:xfrm>
            <a:off x="457200" y="274638"/>
            <a:ext cx="8229600" cy="6178550"/>
          </a:xfrm>
        </p:spPr>
        <p:txBody>
          <a:bodyPr/>
          <a:lstStyle/>
          <a:p>
            <a:pPr algn="l"/>
            <a:r>
              <a:rPr lang="uk-UA" sz="3200" b="1" smtClean="0"/>
              <a:t>Таранцова Тетяна Миколаївна</a:t>
            </a:r>
            <a:br>
              <a:rPr lang="uk-UA" sz="3200" b="1" smtClean="0"/>
            </a:br>
            <a:r>
              <a:rPr lang="uk-UA" sz="2400" b="1" smtClean="0"/>
              <a:t>Народилася у 1918 р., проживала у м.Синельниковому.</a:t>
            </a:r>
            <a:br>
              <a:rPr lang="uk-UA" sz="2400" b="1" smtClean="0"/>
            </a:br>
            <a:r>
              <a:rPr lang="uk-UA" sz="2400" b="1" smtClean="0"/>
              <a:t>У 1939 р. закінчила Дніпропетровський медичний технікум. З перших днів війни пішла на фронт. Була операційною медсестрою 327 медсамбату 230-ї стрілкової дивізії. Мала поранення і контузії. Воювала до останнього дня війни. Закінчила війну у Болгарії у званні офіцера медичної служби. Нагороджена багатьма медалями і орденами. Після закінчення війни повернулася додому і 30 років працювала завідуючою медпунктом на швейній фабриці.</a:t>
            </a:r>
            <a:br>
              <a:rPr lang="uk-UA" sz="2400" b="1" smtClean="0"/>
            </a:br>
            <a:r>
              <a:rPr lang="uk-UA" sz="2400" b="1" smtClean="0"/>
              <a:t>Померла вона 24 лютого 2003 р.</a:t>
            </a:r>
            <a:br>
              <a:rPr lang="uk-UA" sz="2400" b="1" smtClean="0"/>
            </a:br>
            <a:r>
              <a:rPr lang="uk-UA" sz="2400" b="1" smtClean="0"/>
              <a:t/>
            </a:r>
            <a:br>
              <a:rPr lang="uk-UA" sz="2400" b="1" smtClean="0"/>
            </a:br>
            <a:r>
              <a:rPr lang="uk-UA" sz="2400" b="1" smtClean="0"/>
              <a:t>                                                        Фастовець Поліна, уч.8-В кл.</a:t>
            </a:r>
            <a:endParaRPr lang="ru-RU" sz="3200" b="1"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Сканировать10002"/>
          <p:cNvPicPr>
            <a:picLocks noChangeAspect="1" noChangeArrowheads="1"/>
          </p:cNvPicPr>
          <p:nvPr/>
        </p:nvPicPr>
        <p:blipFill>
          <a:blip r:embed="rId2"/>
          <a:srcRect l="31436" t="10515" r="19046" b="38289"/>
          <a:stretch>
            <a:fillRect/>
          </a:stretch>
        </p:blipFill>
        <p:spPr bwMode="auto">
          <a:xfrm>
            <a:off x="179388" y="260350"/>
            <a:ext cx="3060700" cy="4248150"/>
          </a:xfrm>
          <a:prstGeom prst="rect">
            <a:avLst/>
          </a:prstGeom>
          <a:noFill/>
          <a:ln w="9525">
            <a:noFill/>
            <a:miter lim="800000"/>
            <a:headEnd/>
            <a:tailEnd/>
          </a:ln>
        </p:spPr>
      </p:pic>
      <p:sp>
        <p:nvSpPr>
          <p:cNvPr id="19458" name="Rectangle 3"/>
          <p:cNvSpPr>
            <a:spLocks noGrp="1"/>
          </p:cNvSpPr>
          <p:nvPr>
            <p:ph type="title" idx="4294967295"/>
          </p:nvPr>
        </p:nvSpPr>
        <p:spPr>
          <a:xfrm>
            <a:off x="3276600" y="260350"/>
            <a:ext cx="5867400" cy="6408738"/>
          </a:xfrm>
        </p:spPr>
        <p:txBody>
          <a:bodyPr/>
          <a:lstStyle/>
          <a:p>
            <a:pPr algn="l"/>
            <a:r>
              <a:rPr lang="uk-UA" sz="2800" b="1" smtClean="0"/>
              <a:t>Севастянов Михайло Тихонович</a:t>
            </a:r>
            <a:r>
              <a:rPr lang="uk-UA" sz="2000" b="1" smtClean="0"/>
              <a:t/>
            </a:r>
            <a:br>
              <a:rPr lang="uk-UA" sz="2000" b="1" smtClean="0"/>
            </a:br>
            <a:r>
              <a:rPr lang="uk-UA" sz="2000" b="1" smtClean="0"/>
              <a:t>Народився у 1920 р. в м.Синельниковому, в родині залізничника.</a:t>
            </a:r>
            <a:br>
              <a:rPr lang="uk-UA" sz="2000" b="1" smtClean="0"/>
            </a:br>
            <a:r>
              <a:rPr lang="uk-UA" sz="2000" b="1" smtClean="0"/>
              <a:t>У 1939-1941 р.р. навчася у Харківському військовому училищі зв’язку.</a:t>
            </a:r>
            <a:br>
              <a:rPr lang="uk-UA" sz="2000" b="1" smtClean="0"/>
            </a:br>
            <a:r>
              <a:rPr lang="uk-UA" sz="2000" b="1" smtClean="0"/>
              <a:t>На війні перебував з 22 червня 1941 р.</a:t>
            </a:r>
            <a:br>
              <a:rPr lang="uk-UA" sz="2000" b="1" smtClean="0"/>
            </a:br>
            <a:r>
              <a:rPr lang="uk-UA" sz="2000" b="1" smtClean="0"/>
              <a:t>до 2 вересня 1945 р. Служив командиром взводу зв’язку артилерійського полку Бакинської армії ПВО.Обороняв Кавказ, воював на Далекому Сході. Нагороджений медалями „За отвагу”, „За боев</a:t>
            </a:r>
            <a:r>
              <a:rPr lang="ru-RU" sz="2000" b="1" smtClean="0"/>
              <a:t>ые</a:t>
            </a:r>
            <a:r>
              <a:rPr lang="uk-UA" sz="2000" b="1" smtClean="0"/>
              <a:t> заслуги”, „За победу над Японией”... всього 13 медалей і орден Великої Вітчизняної війни ІІ ступеня.</a:t>
            </a:r>
            <a:br>
              <a:rPr lang="uk-UA" sz="2000" b="1" smtClean="0"/>
            </a:br>
            <a:r>
              <a:rPr lang="uk-UA" sz="2000" b="1" smtClean="0"/>
              <a:t>Продовжував служити до 1953 р., звільнився у запас у званні майора. Повернувся із сім’єю до рідного міста, працював на залізниці- у рефрежераторному депо.</a:t>
            </a:r>
            <a:br>
              <a:rPr lang="uk-UA" sz="2000" b="1" smtClean="0"/>
            </a:br>
            <a:r>
              <a:rPr lang="uk-UA" sz="2000" b="1" smtClean="0"/>
              <a:t>Помер 13 травня 1995 р. </a:t>
            </a:r>
            <a:br>
              <a:rPr lang="uk-UA" sz="2000" b="1" smtClean="0"/>
            </a:br>
            <a:r>
              <a:rPr lang="uk-UA" sz="2000" b="1" smtClean="0"/>
              <a:t/>
            </a:r>
            <a:br>
              <a:rPr lang="uk-UA" sz="2000" b="1" smtClean="0"/>
            </a:br>
            <a:r>
              <a:rPr lang="uk-UA" sz="2000" b="1" smtClean="0"/>
              <a:t>Попов Максим, уч.9-А кл. </a:t>
            </a:r>
            <a:br>
              <a:rPr lang="uk-UA" sz="2000" b="1" smtClean="0"/>
            </a:br>
            <a:endParaRPr lang="ru-RU" sz="2800" b="1" smtClean="0"/>
          </a:p>
        </p:txBody>
      </p:sp>
      <p:pic>
        <p:nvPicPr>
          <p:cNvPr id="11268" name="Picture 4"/>
          <p:cNvPicPr>
            <a:picLocks noChangeAspect="1" noChangeArrowheads="1"/>
          </p:cNvPicPr>
          <p:nvPr/>
        </p:nvPicPr>
        <p:blipFill>
          <a:blip r:embed="rId3"/>
          <a:srcRect/>
          <a:stretch>
            <a:fillRect/>
          </a:stretch>
        </p:blipFill>
        <p:spPr bwMode="auto">
          <a:xfrm>
            <a:off x="827088" y="4624388"/>
            <a:ext cx="1512887" cy="223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75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250" fill="hold"/>
                                        <p:tgtEl>
                                          <p:spTgt spid="11268"/>
                                        </p:tgtEl>
                                        <p:attrNameLst>
                                          <p:attrName>ppt_w</p:attrName>
                                        </p:attrNameLst>
                                      </p:cBhvr>
                                      <p:tavLst>
                                        <p:tav tm="0">
                                          <p:val>
                                            <p:fltVal val="0"/>
                                          </p:val>
                                        </p:tav>
                                        <p:tav tm="100000">
                                          <p:val>
                                            <p:strVal val="#ppt_w"/>
                                          </p:val>
                                        </p:tav>
                                      </p:tavLst>
                                    </p:anim>
                                    <p:anim calcmode="lin" valueType="num">
                                      <p:cBhvr>
                                        <p:cTn id="8" dur="1250" fill="hold"/>
                                        <p:tgtEl>
                                          <p:spTgt spid="11268"/>
                                        </p:tgtEl>
                                        <p:attrNameLst>
                                          <p:attrName>ppt_h</p:attrName>
                                        </p:attrNameLst>
                                      </p:cBhvr>
                                      <p:tavLst>
                                        <p:tav tm="0">
                                          <p:val>
                                            <p:fltVal val="0"/>
                                          </p:val>
                                        </p:tav>
                                        <p:tav tm="100000">
                                          <p:val>
                                            <p:strVal val="#ppt_h"/>
                                          </p:val>
                                        </p:tav>
                                      </p:tavLst>
                                    </p:anim>
                                    <p:animEffect transition="in" filter="fade">
                                      <p:cBhvr>
                                        <p:cTn id="9" dur="125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Сканировать10003"/>
          <p:cNvPicPr>
            <a:picLocks noChangeAspect="1" noChangeArrowheads="1"/>
          </p:cNvPicPr>
          <p:nvPr/>
        </p:nvPicPr>
        <p:blipFill>
          <a:blip r:embed="rId2"/>
          <a:srcRect l="27635" t="52429" r="26648" b="3119"/>
          <a:stretch>
            <a:fillRect/>
          </a:stretch>
        </p:blipFill>
        <p:spPr bwMode="auto">
          <a:xfrm>
            <a:off x="395288" y="260350"/>
            <a:ext cx="3455987" cy="4751388"/>
          </a:xfrm>
          <a:prstGeom prst="rect">
            <a:avLst/>
          </a:prstGeom>
          <a:noFill/>
          <a:ln w="9525">
            <a:noFill/>
            <a:miter lim="800000"/>
            <a:headEnd/>
            <a:tailEnd/>
          </a:ln>
        </p:spPr>
      </p:pic>
      <p:sp>
        <p:nvSpPr>
          <p:cNvPr id="20482" name="Rectangle 3"/>
          <p:cNvSpPr>
            <a:spLocks noGrp="1"/>
          </p:cNvSpPr>
          <p:nvPr>
            <p:ph type="title" idx="4294967295"/>
          </p:nvPr>
        </p:nvSpPr>
        <p:spPr>
          <a:xfrm>
            <a:off x="3851275" y="274638"/>
            <a:ext cx="4835525" cy="6323012"/>
          </a:xfrm>
        </p:spPr>
        <p:txBody>
          <a:bodyPr/>
          <a:lstStyle/>
          <a:p>
            <a:pPr algn="l"/>
            <a:r>
              <a:rPr lang="uk-UA" sz="2400" b="1" smtClean="0"/>
              <a:t>У родині Попова М., учня 9-А класу свято зберігається пам’ять і про прабабусю, Севастянову( Грибкову) Євдокію Іванівну. Саме в кінці Другої світової війни, на Далекому Сході, звела доля чорняву кубанську козачку  із молодим старшим лейтенантом з Синельникового. Після закінчення війни повернувся прадідусь до рідного міста із дружиною. Побудували дім, посадили сад, виростили дітей, дали їм освіту.</a:t>
            </a:r>
            <a:br>
              <a:rPr lang="uk-UA" sz="2400" b="1" smtClean="0"/>
            </a:br>
            <a:r>
              <a:rPr lang="uk-UA" sz="2400" b="1" smtClean="0"/>
              <a:t>Померла Севастянова Є.І. У 1998 р.</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p:cNvSpPr>
          <p:nvPr>
            <p:ph type="title"/>
          </p:nvPr>
        </p:nvSpPr>
        <p:spPr>
          <a:xfrm>
            <a:off x="2916238" y="0"/>
            <a:ext cx="6227762" cy="6858000"/>
          </a:xfrm>
        </p:spPr>
        <p:txBody>
          <a:bodyPr/>
          <a:lstStyle/>
          <a:p>
            <a:pPr algn="l"/>
            <a:r>
              <a:rPr lang="uk-UA" sz="2800" b="1" smtClean="0"/>
              <a:t>Крюков Сергій Степанович</a:t>
            </a:r>
            <a:br>
              <a:rPr lang="uk-UA" sz="2800" b="1" smtClean="0"/>
            </a:br>
            <a:r>
              <a:rPr lang="uk-UA" sz="2000" b="1" smtClean="0"/>
              <a:t>Мій прадід народився 9 вересня 1925 року, в Росії, Орловська область, с.Ясна Поляна, в родині селянина.</a:t>
            </a:r>
            <a:br>
              <a:rPr lang="uk-UA" sz="2000" b="1" smtClean="0"/>
            </a:br>
            <a:r>
              <a:rPr lang="uk-UA" sz="2000" b="1" smtClean="0"/>
              <a:t>У 1933 році його родина переїхала до України, в сподіванні на краще життя. Оселилися у с. Романівка, Синельниківського району. У 1943 р. був призваний до лав Червоної Армії та відправлений до Омського вищого загальновійськового командного училища.Після закінчення отримав звання молодшого лейтенанта, пішов на війну. Воював у складі з-го Українського фронту, був кулеметником.Дійшов до Румунії, отримав поранення в ногу. Демобілізований у 1945 р. Нагороджений медаллю „За перемогу над Німеччиною в Великій Вітчизняній війні 1941-1945 рр”, Орденом Вітчизняної війни ІІ ступеня, Орденом Б.Хмельницького ІІІ ступеня та ін. Після демобілізації повернувся до сім’ї у с.Романівка, де проживав до самої смерті. Помер у 2012 р.</a:t>
            </a:r>
            <a:br>
              <a:rPr lang="uk-UA" sz="2000" b="1" smtClean="0"/>
            </a:br>
            <a:r>
              <a:rPr lang="uk-UA" sz="2000" b="1" smtClean="0"/>
              <a:t/>
            </a:r>
            <a:br>
              <a:rPr lang="uk-UA" sz="2000" b="1" smtClean="0"/>
            </a:br>
            <a:r>
              <a:rPr lang="uk-UA" sz="2000" b="1" smtClean="0"/>
              <a:t>                                        Павлішина Поліна, уч.11-А кл.</a:t>
            </a:r>
            <a:endParaRPr lang="uk-UA" sz="2800" b="1" smtClean="0"/>
          </a:p>
        </p:txBody>
      </p:sp>
      <p:pic>
        <p:nvPicPr>
          <p:cNvPr id="21507" name="Picture 3" descr="Сканировать1"/>
          <p:cNvPicPr>
            <a:picLocks noChangeAspect="1" noChangeArrowheads="1"/>
          </p:cNvPicPr>
          <p:nvPr/>
        </p:nvPicPr>
        <p:blipFill>
          <a:blip r:embed="rId2"/>
          <a:srcRect l="7637" t="6075" r="49283" b="69687"/>
          <a:stretch>
            <a:fillRect/>
          </a:stretch>
        </p:blipFill>
        <p:spPr bwMode="auto">
          <a:xfrm>
            <a:off x="0" y="260350"/>
            <a:ext cx="2916238" cy="2590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p:cNvSpPr>
          <p:nvPr>
            <p:ph type="title"/>
          </p:nvPr>
        </p:nvSpPr>
        <p:spPr>
          <a:xfrm>
            <a:off x="2411413" y="188913"/>
            <a:ext cx="6275387" cy="6669087"/>
          </a:xfrm>
        </p:spPr>
        <p:txBody>
          <a:bodyPr/>
          <a:lstStyle/>
          <a:p>
            <a:pPr algn="l"/>
            <a:r>
              <a:rPr lang="uk-UA" sz="3200" b="1" smtClean="0"/>
              <a:t>Лебідь Іларіон Іванович</a:t>
            </a:r>
            <a:br>
              <a:rPr lang="uk-UA" sz="3200" b="1" smtClean="0"/>
            </a:br>
            <a:r>
              <a:rPr lang="uk-UA" sz="2400" b="1" smtClean="0"/>
              <a:t>Мій прадід народився у 1906 р.</a:t>
            </a:r>
            <a:br>
              <a:rPr lang="uk-UA" sz="2400" b="1" smtClean="0"/>
            </a:br>
            <a:r>
              <a:rPr lang="uk-UA" sz="2400" b="1" smtClean="0"/>
              <a:t>У довоєнний час проживав у с.Роздори Синельниківського району.</a:t>
            </a:r>
            <a:br>
              <a:rPr lang="uk-UA" sz="2400" b="1" smtClean="0"/>
            </a:br>
            <a:r>
              <a:rPr lang="uk-UA" sz="2400" b="1" smtClean="0"/>
              <a:t>Коли почалася війна, як і інші чоловіки, був призваний до лав Радянської Армії. Воював у складі 333 стрілецької дивізії.Воював прадідусь до 9 травня 1945 року, до Перемоги.Нагороджений багатьма медалями, орденом Великої Вітчизняної війни. Після війни прадід повернувся до рідного села. Працював залізничником. Виховав трьох синів, мав онуків. Прадідусь був дуже доброю людиною, його поважали люди. Помер 25 січня 1990 р.                                                                     Ситник Ірина, уч.10-А кл.</a:t>
            </a:r>
            <a:endParaRPr lang="ru-RU" sz="2400" b="1" smtClean="0"/>
          </a:p>
        </p:txBody>
      </p:sp>
      <p:pic>
        <p:nvPicPr>
          <p:cNvPr id="22530" name="Picture 3" descr="Фото0543"/>
          <p:cNvPicPr>
            <a:picLocks noChangeAspect="1" noChangeArrowheads="1"/>
          </p:cNvPicPr>
          <p:nvPr/>
        </p:nvPicPr>
        <p:blipFill>
          <a:blip r:embed="rId2"/>
          <a:srcRect/>
          <a:stretch>
            <a:fillRect/>
          </a:stretch>
        </p:blipFill>
        <p:spPr bwMode="auto">
          <a:xfrm>
            <a:off x="179388" y="4508500"/>
            <a:ext cx="2260600" cy="2159000"/>
          </a:xfrm>
          <a:prstGeom prst="rect">
            <a:avLst/>
          </a:prstGeom>
          <a:noFill/>
          <a:ln w="9525">
            <a:noFill/>
            <a:miter lim="800000"/>
            <a:headEnd/>
            <a:tailEnd/>
          </a:ln>
        </p:spPr>
      </p:pic>
      <p:pic>
        <p:nvPicPr>
          <p:cNvPr id="22531" name="Picture 4" descr="Фото"/>
          <p:cNvPicPr>
            <a:picLocks noChangeAspect="1" noChangeArrowheads="1"/>
          </p:cNvPicPr>
          <p:nvPr/>
        </p:nvPicPr>
        <p:blipFill>
          <a:blip r:embed="rId3"/>
          <a:srcRect l="17197" t="20908" r="48447" b="5276"/>
          <a:stretch>
            <a:fillRect/>
          </a:stretch>
        </p:blipFill>
        <p:spPr bwMode="auto">
          <a:xfrm>
            <a:off x="179388" y="333375"/>
            <a:ext cx="2089150" cy="30241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p:cNvSpPr>
          <p:nvPr>
            <p:ph type="title"/>
          </p:nvPr>
        </p:nvSpPr>
        <p:spPr/>
        <p:txBody>
          <a:bodyPr/>
          <a:lstStyle/>
          <a:p>
            <a:r>
              <a:rPr lang="uk-UA" sz="3200" b="1" smtClean="0">
                <a:solidFill>
                  <a:schemeClr val="accent1"/>
                </a:solidFill>
              </a:rPr>
              <a:t>Сімейні реліквії родини -- пам’ять про Лебідя І.І.</a:t>
            </a:r>
            <a:r>
              <a:rPr lang="uk-UA" sz="3200" b="1" smtClean="0"/>
              <a:t> </a:t>
            </a:r>
          </a:p>
        </p:txBody>
      </p:sp>
      <p:pic>
        <p:nvPicPr>
          <p:cNvPr id="23554" name="Picture 5" descr="Фото0279"/>
          <p:cNvPicPr>
            <a:picLocks noChangeAspect="1" noChangeArrowheads="1"/>
          </p:cNvPicPr>
          <p:nvPr/>
        </p:nvPicPr>
        <p:blipFill>
          <a:blip r:embed="rId2"/>
          <a:srcRect/>
          <a:stretch>
            <a:fillRect/>
          </a:stretch>
        </p:blipFill>
        <p:spPr bwMode="auto">
          <a:xfrm>
            <a:off x="2339975" y="1412875"/>
            <a:ext cx="4319588" cy="50133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662</Words>
  <Application>Microsoft Office PowerPoint</Application>
  <PresentationFormat>Экран (4:3)</PresentationFormat>
  <Paragraphs>17</Paragraphs>
  <Slides>11</Slides>
  <Notes>1</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11</vt:i4>
      </vt:variant>
    </vt:vector>
  </HeadingPairs>
  <TitlesOfParts>
    <vt:vector size="14" baseType="lpstr">
      <vt:lpstr>Arial</vt:lpstr>
      <vt:lpstr>Calibri</vt:lpstr>
      <vt:lpstr>Тема Office</vt:lpstr>
      <vt:lpstr>VI етап обласного проекту „Народна пам’ять: ХХ ст.” „РОДИННА ПАМ’ЯТЬ ПРО ВІЙНУ”</vt:lpstr>
      <vt:lpstr>Все далі і далі від нас події тих далеких років, все менше залишається свідків та учасників тих подій...</vt:lpstr>
      <vt:lpstr>Макаров Юрій Федорович Народився 22 лютого 1923 р. До початку війни проживав у Синельниківському районі.  На фронт пішов добровольцем. Воював на передовій, мав пораненя. Після війни працював на заводі „Дніпроспецсталь” у м.Запоріжжі і був нагороджений медаллю за відновлення доменних печей. Помер у 1987 році. Похований у м.Запоріжжі.  Мартинюк Інна, уч.8-Б класу</vt:lpstr>
      <vt:lpstr>Таранцова Тетяна Миколаївна Народилася у 1918 р., проживала у м.Синельниковому. У 1939 р. закінчила Дніпропетровський медичний технікум. З перших днів війни пішла на фронт. Була операційною медсестрою 327 медсамбату 230-ї стрілкової дивізії. Мала поранення і контузії. Воювала до останнього дня війни. Закінчила війну у Болгарії у званні офіцера медичної служби. Нагороджена багатьма медалями і орденами. Після закінчення війни повернулася додому і 30 років працювала завідуючою медпунктом на швейній фабриці. Померла вона 24 лютого 2003 р.                                                          Фастовець Поліна, уч.8-В кл.</vt:lpstr>
      <vt:lpstr>Севастянов Михайло Тихонович Народився у 1920 р. в м.Синельниковому, в родині залізничника. У 1939-1941 р.р. навчася у Харківському військовому училищі зв’язку. На війні перебував з 22 червня 1941 р. до 2 вересня 1945 р. Служив командиром взводу зв’язку артилерійського полку Бакинської армії ПВО.Обороняв Кавказ, воював на Далекому Сході. Нагороджений медалями „За отвагу”, „За боевые заслуги”, „За победу над Японией”... всього 13 медалей і орден Великої Вітчизняної війни ІІ ступеня. Продовжував служити до 1953 р., звільнився у запас у званні майора. Повернувся із сім’єю до рідного міста, працював на залізниці- у рефрежераторному депо. Помер 13 травня 1995 р.   Попов Максим, уч.9-А кл.  </vt:lpstr>
      <vt:lpstr>У родині Попова М., учня 9-А класу свято зберігається пам’ять і про прабабусю, Севастянову( Грибкову) Євдокію Іванівну. Саме в кінці Другої світової війни, на Далекому Сході, звела доля чорняву кубанську козачку  із молодим старшим лейтенантом з Синельникового. Після закінчення війни повернувся прадідусь до рідного міста із дружиною. Побудували дім, посадили сад, виростили дітей, дали їм освіту. Померла Севастянова Є.І. У 1998 р.</vt:lpstr>
      <vt:lpstr>Крюков Сергій Степанович Мій прадід народився 9 вересня 1925 року, в Росії, Орловська область, с.Ясна Поляна, в родині селянина. У 1933 році його родина переїхала до України, в сподіванні на краще життя. Оселилися у с. Романівка, Синельниківського району. У 1943 р. був призваний до лав Червоної Армії та відправлений до Омського вищого загальновійськового командного училища.Після закінчення отримав звання молодшого лейтенанта, пішов на війну. Воював у складі з-го Українського фронту, був кулеметником.Дійшов до Румунії, отримав поранення в ногу. Демобілізований у 1945 р. Нагороджений медаллю „За перемогу над Німеччиною в Великій Вітчизняній війні 1941-1945 рр”, Орденом Вітчизняної війни ІІ ступеня, Орденом Б.Хмельницького ІІІ ступеня та ін. Після демобілізації повернувся до сім’ї у с.Романівка, де проживав до самої смерті. Помер у 2012 р.                                          Павлішина Поліна, уч.11-А кл.</vt:lpstr>
      <vt:lpstr>Лебідь Іларіон Іванович Мій прадід народився у 1906 р. У довоєнний час проживав у с.Роздори Синельниківського району. Коли почалася війна, як і інші чоловіки, був призваний до лав Радянської Армії. Воював у складі 333 стрілецької дивізії.Воював прадідусь до 9 травня 1945 року, до Перемоги.Нагороджений багатьма медалями, орденом Великої Вітчизняної війни. Після війни прадід повернувся до рідного села. Працював залізничником. Виховав трьох синів, мав онуків. Прадідусь був дуже доброю людиною, його поважали люди. Помер 25 січня 1990 р.                                                                     Ситник Ірина, уч.10-А кл.</vt:lpstr>
      <vt:lpstr>Сімейні реліквії родини -- пам’ять про Лебідя І.І. </vt:lpstr>
      <vt:lpstr>Серга Федір Михайлович У роки Великої Вітчизняної війни служив у авіації. Нагороджений орденами Червоного прапора, Червоної зірки, Вітчизняної війни другого ступеню, медалями „За взяття Кенігсберга”, „За взяття Берліна”, „За перемогу над Німеччиною”, „За перемогу над Японією”. Після війни залишився служити в армії. 22 роки перебував Ф.М.Серга в авіації. Вийшов у запас у званні майора. Активно допомагав роботі Синельниківського відділення ДТСААФ у підготовці юнаків до служби в армії.  Халабуда Євгеній, уч.8-А кл. </vt:lpstr>
      <vt:lpstr>Матеріали,зібрані пошуковцями, використовуються під час виховних заходів та в роботі краєзнавчої кімнати</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КопиКомпани</dc:creator>
  <cp:lastModifiedBy>Dom</cp:lastModifiedBy>
  <cp:revision>181</cp:revision>
  <dcterms:created xsi:type="dcterms:W3CDTF">2013-02-18T15:45:44Z</dcterms:created>
  <dcterms:modified xsi:type="dcterms:W3CDTF">2013-10-16T22:26:41Z</dcterms:modified>
</cp:coreProperties>
</file>