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71" r:id="rId3"/>
    <p:sldId id="284" r:id="rId4"/>
    <p:sldId id="272" r:id="rId5"/>
    <p:sldId id="285" r:id="rId6"/>
    <p:sldId id="286" r:id="rId7"/>
    <p:sldId id="276" r:id="rId8"/>
    <p:sldId id="274" r:id="rId9"/>
    <p:sldId id="282" r:id="rId10"/>
    <p:sldId id="283" r:id="rId11"/>
    <p:sldId id="275" r:id="rId12"/>
    <p:sldId id="261" r:id="rId13"/>
    <p:sldId id="263" r:id="rId14"/>
    <p:sldId id="264" r:id="rId15"/>
    <p:sldId id="265" r:id="rId16"/>
    <p:sldId id="266" r:id="rId17"/>
    <p:sldId id="287" r:id="rId18"/>
    <p:sldId id="267" r:id="rId19"/>
    <p:sldId id="288" r:id="rId20"/>
    <p:sldId id="268" r:id="rId21"/>
    <p:sldId id="270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AB5E49-202D-4358-9D38-BB7140E0AFDA}">
          <p14:sldIdLst>
            <p14:sldId id="256"/>
            <p14:sldId id="271"/>
            <p14:sldId id="284"/>
            <p14:sldId id="272"/>
            <p14:sldId id="285"/>
            <p14:sldId id="286"/>
            <p14:sldId id="276"/>
            <p14:sldId id="274"/>
            <p14:sldId id="282"/>
            <p14:sldId id="283"/>
            <p14:sldId id="275"/>
          </p14:sldIdLst>
        </p14:section>
        <p14:section name="Раздел без заголовка" id="{6C9EFC30-DA9D-4D37-8BA9-241ED1E9B3F4}">
          <p14:sldIdLst>
            <p14:sldId id="261"/>
            <p14:sldId id="263"/>
            <p14:sldId id="264"/>
            <p14:sldId id="265"/>
            <p14:sldId id="266"/>
            <p14:sldId id="287"/>
            <p14:sldId id="267"/>
            <p14:sldId id="288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B1A37-C776-4EC9-90FF-DF02257C2BF1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54E6B-3035-421A-A1E5-AF8B163BCF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28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9ADD231-8123-4A4D-ABF4-7EE29C32FBE9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766D38-470D-4E37-8972-CE2CA74C35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D231-8123-4A4D-ABF4-7EE29C32FBE9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6D38-470D-4E37-8972-CE2CA74C35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D231-8123-4A4D-ABF4-7EE29C32FBE9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6D38-470D-4E37-8972-CE2CA74C35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D231-8123-4A4D-ABF4-7EE29C32FBE9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6D38-470D-4E37-8972-CE2CA74C35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D231-8123-4A4D-ABF4-7EE29C32FBE9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6D38-470D-4E37-8972-CE2CA74C35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D231-8123-4A4D-ABF4-7EE29C32FBE9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6D38-470D-4E37-8972-CE2CA74C353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D231-8123-4A4D-ABF4-7EE29C32FBE9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6D38-470D-4E37-8972-CE2CA74C353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D231-8123-4A4D-ABF4-7EE29C32FBE9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6D38-470D-4E37-8972-CE2CA74C35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D231-8123-4A4D-ABF4-7EE29C32FBE9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6D38-470D-4E37-8972-CE2CA74C35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9ADD231-8123-4A4D-ABF4-7EE29C32FBE9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766D38-470D-4E37-8972-CE2CA74C35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9ADD231-8123-4A4D-ABF4-7EE29C32FBE9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766D38-470D-4E37-8972-CE2CA74C35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9ADD231-8123-4A4D-ABF4-7EE29C32FBE9}" type="datetimeFigureOut">
              <a:rPr lang="uk-UA" smtClean="0"/>
              <a:pPr/>
              <a:t>02.04.2012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766D38-470D-4E37-8972-CE2CA74C353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Людина і світ</a:t>
            </a:r>
            <a:b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11-й клас</a:t>
            </a:r>
            <a:b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(рівень стандарту)</a:t>
            </a:r>
            <a:endParaRPr lang="uk-U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437112"/>
            <a:ext cx="7272480" cy="54402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Вчитель історії - Ткач Олена Іванівна</a:t>
            </a:r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4665"/>
            <a:ext cx="885825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7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008" y="692696"/>
            <a:ext cx="7200800" cy="49266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48883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u="sng" dirty="0" smtClean="0"/>
              <a:t>Нація</a:t>
            </a:r>
            <a:r>
              <a:rPr lang="uk-UA" sz="2000" dirty="0" smtClean="0"/>
              <a:t> – історично сформована спільнота людей, якій притаманні спільні економічне життя, мова, території, певні ознаки психології, які виявляються в особливостях її культури, мистецтві та побуту.</a:t>
            </a:r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92896"/>
            <a:ext cx="74168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Ознаки нації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12976"/>
            <a:ext cx="936104" cy="48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Єдина раса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789040"/>
            <a:ext cx="122413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Мова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97027" y="4276700"/>
            <a:ext cx="122413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Релігія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6961" y="4276700"/>
            <a:ext cx="104716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Звички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3789040"/>
            <a:ext cx="122413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Цінності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3212976"/>
            <a:ext cx="18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Солідарність</a:t>
            </a:r>
            <a:endParaRPr lang="uk-UA" dirty="0"/>
          </a:p>
        </p:txBody>
      </p:sp>
      <p:cxnSp>
        <p:nvCxnSpPr>
          <p:cNvPr id="12" name="Прямая со стрелкой 11"/>
          <p:cNvCxnSpPr>
            <a:stCxn id="4" idx="2"/>
            <a:endCxn id="5" idx="3"/>
          </p:cNvCxnSpPr>
          <p:nvPr/>
        </p:nvCxnSpPr>
        <p:spPr>
          <a:xfrm flipH="1">
            <a:off x="1835696" y="2852936"/>
            <a:ext cx="2772308" cy="600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6" idx="0"/>
          </p:cNvCxnSpPr>
          <p:nvPr/>
        </p:nvCxnSpPr>
        <p:spPr>
          <a:xfrm flipH="1">
            <a:off x="2519772" y="2852936"/>
            <a:ext cx="20882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7" idx="0"/>
          </p:cNvCxnSpPr>
          <p:nvPr/>
        </p:nvCxnSpPr>
        <p:spPr>
          <a:xfrm flipH="1">
            <a:off x="3709095" y="2852936"/>
            <a:ext cx="898909" cy="1423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8" idx="0"/>
          </p:cNvCxnSpPr>
          <p:nvPr/>
        </p:nvCxnSpPr>
        <p:spPr>
          <a:xfrm>
            <a:off x="4608004" y="2852936"/>
            <a:ext cx="592541" cy="1423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  <a:endCxn id="9" idx="0"/>
          </p:cNvCxnSpPr>
          <p:nvPr/>
        </p:nvCxnSpPr>
        <p:spPr>
          <a:xfrm>
            <a:off x="4608004" y="2852936"/>
            <a:ext cx="172819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  <a:endCxn id="10" idx="1"/>
          </p:cNvCxnSpPr>
          <p:nvPr/>
        </p:nvCxnSpPr>
        <p:spPr>
          <a:xfrm>
            <a:off x="4608004" y="2852936"/>
            <a:ext cx="1980220" cy="58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Lena\Desktop\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805239"/>
            <a:ext cx="1728192" cy="135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a\Desktop\церк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8502"/>
            <a:ext cx="1975692" cy="13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a\Desktop\ук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377657"/>
            <a:ext cx="1728192" cy="142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a\Desktop\ц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276701"/>
            <a:ext cx="151216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8792" cy="432048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міжнаціональних відносин в Україні</a:t>
            </a:r>
            <a:endParaRPr lang="uk-UA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Lena\Desktop\463723_333488123353930_303472303022179_807171_916446978_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2348880"/>
            <a:ext cx="29652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99592" y="1124744"/>
            <a:ext cx="4536504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dirty="0" smtClean="0"/>
              <a:t>Титульна нація – </a:t>
            </a:r>
            <a:r>
              <a:rPr lang="uk-UA" sz="2000" dirty="0" smtClean="0">
                <a:solidFill>
                  <a:srgbClr val="C00000"/>
                </a:solidFill>
              </a:rPr>
              <a:t>українці</a:t>
            </a:r>
            <a:r>
              <a:rPr lang="uk-UA" sz="2000" dirty="0" smtClean="0"/>
              <a:t> – 77, 82 % (за переписом 2001р.)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Україна – багатонаціональна країна, в ній проживають понад </a:t>
            </a:r>
            <a:r>
              <a:rPr lang="uk-UA" sz="2000" dirty="0" smtClean="0">
                <a:solidFill>
                  <a:srgbClr val="C00000"/>
                </a:solidFill>
              </a:rPr>
              <a:t>120</a:t>
            </a:r>
            <a:r>
              <a:rPr lang="uk-UA" sz="2000" dirty="0" smtClean="0"/>
              <a:t> національностей.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Найбільшу частку становлять </a:t>
            </a:r>
            <a:r>
              <a:rPr lang="uk-UA" sz="2000" dirty="0" smtClean="0">
                <a:solidFill>
                  <a:srgbClr val="C00000"/>
                </a:solidFill>
              </a:rPr>
              <a:t>росіяни</a:t>
            </a:r>
            <a:r>
              <a:rPr lang="uk-UA" sz="2000" dirty="0" smtClean="0"/>
              <a:t> – понад 17, 28 %.</a:t>
            </a:r>
          </a:p>
          <a:p>
            <a:pPr marL="0" indent="0">
              <a:buNone/>
            </a:pPr>
            <a:r>
              <a:rPr lang="uk-UA" sz="2000" dirty="0" smtClean="0"/>
              <a:t>Далі йдуть </a:t>
            </a:r>
            <a:r>
              <a:rPr lang="uk-UA" sz="2000" dirty="0" smtClean="0">
                <a:solidFill>
                  <a:srgbClr val="C00000"/>
                </a:solidFill>
              </a:rPr>
              <a:t>білоруси, молдавани, кримські татари, болгари, угорці, румуни, поляки, євреї та вірмени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uk-UA" sz="2000" dirty="0" smtClean="0"/>
              <a:t>Крім цих національностей в Україні проживають </a:t>
            </a:r>
            <a:r>
              <a:rPr lang="uk-UA" sz="2000" dirty="0" smtClean="0">
                <a:solidFill>
                  <a:srgbClr val="C00000"/>
                </a:solidFill>
              </a:rPr>
              <a:t>греки, цигани, азербайджанці, німці, грузини, гагаузи</a:t>
            </a:r>
            <a:r>
              <a:rPr lang="uk-UA" sz="2000" dirty="0" smtClean="0"/>
              <a:t> та ін.</a:t>
            </a:r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8792" cy="36004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діаспора</a:t>
            </a:r>
            <a:endParaRPr lang="uk-UA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279798"/>
            <a:ext cx="8229600" cy="498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uk-UA" sz="1600" dirty="0" smtClean="0"/>
              <a:t>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uk-UA" sz="1600" dirty="0" smtClean="0"/>
              <a:t>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uk-UA" sz="1600" dirty="0" smtClean="0"/>
              <a:t>                                               </a:t>
            </a:r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pPr marL="0" indent="0">
              <a:buNone/>
            </a:pPr>
            <a:endParaRPr lang="uk-UA" sz="1600" dirty="0" smtClean="0"/>
          </a:p>
          <a:p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                                                                                                                                                                   </a:t>
            </a:r>
            <a:endParaRPr lang="uk-UA" sz="1600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411760" y="3212976"/>
            <a:ext cx="1681344" cy="1800200"/>
          </a:xfrm>
          <a:prstGeom prst="vertic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Значна частина проживає в </a:t>
            </a:r>
            <a:r>
              <a:rPr lang="uk-UA" sz="1400" dirty="0" smtClean="0">
                <a:solidFill>
                  <a:srgbClr val="C00000"/>
                </a:solidFill>
              </a:rPr>
              <a:t>Польщі, Білорусі, Словаччині, Молдові</a:t>
            </a:r>
            <a:endParaRPr lang="uk-UA" sz="1400" dirty="0">
              <a:solidFill>
                <a:srgbClr val="C00000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283968" y="4221088"/>
            <a:ext cx="1800200" cy="2016224"/>
          </a:xfrm>
          <a:prstGeom prst="vertic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Велика українська діаспора є в </a:t>
            </a:r>
            <a:r>
              <a:rPr lang="uk-UA" sz="1400" dirty="0" smtClean="0">
                <a:solidFill>
                  <a:srgbClr val="C00000"/>
                </a:solidFill>
              </a:rPr>
              <a:t>США, Канаді, Аргентині, Австралії, Німеччині </a:t>
            </a:r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та ін.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755576" y="1556792"/>
            <a:ext cx="1512168" cy="1800200"/>
          </a:xfrm>
          <a:prstGeom prst="vertic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Найбільше проживає українців у </a:t>
            </a:r>
            <a:r>
              <a:rPr lang="uk-UA" sz="1400" dirty="0" smtClean="0">
                <a:solidFill>
                  <a:srgbClr val="C00000"/>
                </a:solidFill>
              </a:rPr>
              <a:t>Росії</a:t>
            </a:r>
          </a:p>
          <a:p>
            <a:pPr algn="ctr"/>
            <a:r>
              <a:rPr lang="uk-UA" sz="1400" dirty="0" smtClean="0">
                <a:solidFill>
                  <a:srgbClr val="C00000"/>
                </a:solidFill>
              </a:rPr>
              <a:t>4,4 млн. </a:t>
            </a:r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чоловік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283968" y="3212976"/>
            <a:ext cx="1224136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6228184" y="4437112"/>
            <a:ext cx="1224136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2411760" y="1844824"/>
            <a:ext cx="972108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026" name="Picture 2" descr="C:\Users\Lena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30" y="1196752"/>
            <a:ext cx="15906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a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45" y="1927498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a\Desktop\завантаженн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2890"/>
            <a:ext cx="2067433" cy="13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8792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Міграційні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900" dirty="0" smtClean="0"/>
              <a:t>Національний склад змінюється під впливом міграції. За останні роки з України виїжджало більше населення, ніж поверталось.</a:t>
            </a:r>
          </a:p>
          <a:p>
            <a:pPr>
              <a:buNone/>
            </a:pPr>
            <a:endParaRPr lang="uk-UA" sz="1900" dirty="0" smtClean="0"/>
          </a:p>
          <a:p>
            <a:pPr>
              <a:buNone/>
            </a:pPr>
            <a:endParaRPr lang="uk-UA" sz="1900" b="1" dirty="0"/>
          </a:p>
          <a:p>
            <a:pPr>
              <a:buNone/>
            </a:pPr>
            <a:endParaRPr lang="uk-UA" sz="2100" dirty="0" smtClean="0"/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Разом з тим населення України зростає за рахунок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татар, азербайджанців, білорусів, вірмен, болгар, грузинів.</a:t>
            </a:r>
          </a:p>
          <a:p>
            <a:pPr>
              <a:buNone/>
            </a:pPr>
            <a:r>
              <a:rPr lang="uk-UA" sz="1600" dirty="0" smtClean="0"/>
              <a:t>Кримські татари розміщуються переважно в Криму і на півдні України. У складі населення </a:t>
            </a:r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endParaRPr lang="uk-UA" sz="1600" dirty="0"/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endParaRPr lang="uk-UA" sz="1600" dirty="0"/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endParaRPr lang="uk-UA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endParaRPr lang="uk-UA" sz="1600" dirty="0"/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endParaRPr lang="uk-UA" sz="1600" dirty="0"/>
          </a:p>
          <a:p>
            <a:pPr>
              <a:buNone/>
            </a:pPr>
            <a:endParaRPr lang="uk-UA" sz="1600" dirty="0" smtClean="0"/>
          </a:p>
        </p:txBody>
      </p:sp>
      <p:sp>
        <p:nvSpPr>
          <p:cNvPr id="18" name="Пятиугольник 17"/>
          <p:cNvSpPr/>
          <p:nvPr/>
        </p:nvSpPr>
        <p:spPr>
          <a:xfrm>
            <a:off x="1043608" y="2285872"/>
            <a:ext cx="1800200" cy="765086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Більше виїжджають</a:t>
            </a:r>
            <a:endParaRPr lang="uk-UA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939555" y="2003723"/>
            <a:ext cx="1584176" cy="216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росіяни</a:t>
            </a:r>
            <a:endParaRPr lang="uk-UA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39555" y="2362380"/>
            <a:ext cx="1584176" cy="19802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євреї</a:t>
            </a:r>
            <a:endParaRPr lang="uk-UA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939555" y="2780928"/>
            <a:ext cx="1584176" cy="2700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молдавани</a:t>
            </a:r>
            <a:endParaRPr lang="uk-UA" dirty="0"/>
          </a:p>
        </p:txBody>
      </p:sp>
      <p:cxnSp>
        <p:nvCxnSpPr>
          <p:cNvPr id="36" name="Прямая со стрелкой 35"/>
          <p:cNvCxnSpPr>
            <a:stCxn id="18" idx="3"/>
            <a:endCxn id="31" idx="1"/>
          </p:cNvCxnSpPr>
          <p:nvPr/>
        </p:nvCxnSpPr>
        <p:spPr>
          <a:xfrm flipV="1">
            <a:off x="2843808" y="2111735"/>
            <a:ext cx="1095747" cy="556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8" idx="3"/>
            <a:endCxn id="32" idx="1"/>
          </p:cNvCxnSpPr>
          <p:nvPr/>
        </p:nvCxnSpPr>
        <p:spPr>
          <a:xfrm flipV="1">
            <a:off x="2843808" y="2461391"/>
            <a:ext cx="1095747" cy="207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8" idx="3"/>
            <a:endCxn id="33" idx="1"/>
          </p:cNvCxnSpPr>
          <p:nvPr/>
        </p:nvCxnSpPr>
        <p:spPr>
          <a:xfrm>
            <a:off x="2843808" y="2668415"/>
            <a:ext cx="1095747" cy="247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8-конечная звезда 45"/>
          <p:cNvSpPr/>
          <p:nvPr/>
        </p:nvSpPr>
        <p:spPr>
          <a:xfrm>
            <a:off x="2339752" y="4236683"/>
            <a:ext cx="2681926" cy="1656184"/>
          </a:xfrm>
          <a:prstGeom prst="star8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Сьогодні в АРК татари складають 12, 1%</a:t>
            </a:r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ena\Desktop\Kazan4Tat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56008"/>
            <a:ext cx="1996728" cy="14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128792" cy="3600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міжнаціональних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1092" y="1052736"/>
            <a:ext cx="762733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err="1" smtClean="0"/>
              <a:t>Поліетнічність</a:t>
            </a:r>
            <a:r>
              <a:rPr lang="uk-UA" sz="1600" dirty="0" smtClean="0"/>
              <a:t> населення, яка утворилась в Україні, має виразну специфіку: з усіх етнічних </a:t>
            </a:r>
            <a:r>
              <a:rPr lang="uk-UA" sz="1600" dirty="0" err="1" smtClean="0"/>
              <a:t>неукраїнців</a:t>
            </a:r>
            <a:r>
              <a:rPr lang="uk-UA" sz="1600" dirty="0" smtClean="0"/>
              <a:t> понад </a:t>
            </a:r>
            <a:r>
              <a:rPr lang="uk-UA" sz="1600" dirty="0" smtClean="0">
                <a:solidFill>
                  <a:srgbClr val="C00000"/>
                </a:solidFill>
              </a:rPr>
              <a:t>80%</a:t>
            </a:r>
            <a:r>
              <a:rPr lang="uk-UA" sz="1600" dirty="0" smtClean="0"/>
              <a:t> становлять етнічні росіяни.</a:t>
            </a:r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pPr marL="0" indent="0">
              <a:buNone/>
            </a:pPr>
            <a:r>
              <a:rPr lang="uk-UA" sz="1600" dirty="0" smtClean="0"/>
              <a:t>Сьогодні в Україні існує 3 </a:t>
            </a:r>
            <a:r>
              <a:rPr lang="uk-UA" sz="1600" dirty="0" err="1" smtClean="0"/>
              <a:t>мегамовні</a:t>
            </a:r>
            <a:r>
              <a:rPr lang="uk-UA" sz="1600" dirty="0" smtClean="0"/>
              <a:t> групи – україномовні українці, російськомовні українці, російськомовні росіяни.</a:t>
            </a:r>
          </a:p>
          <a:p>
            <a:pPr marL="0" indent="0">
              <a:buNone/>
            </a:pPr>
            <a:r>
              <a:rPr lang="uk-UA" sz="1600" dirty="0" smtClean="0"/>
              <a:t>Актуальною для України стає проблема нелегальної міграції. Більшість нелегалів прагне потрапити в країни Західної Європи, а територія України стає транзитною для вихідців з країн Азії та Африки.</a:t>
            </a: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5013176"/>
            <a:ext cx="7704856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539552" y="908720"/>
            <a:ext cx="7884082" cy="5544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4869160"/>
            <a:ext cx="7704856" cy="15121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uk-UA" sz="1400" dirty="0" smtClean="0"/>
          </a:p>
        </p:txBody>
      </p:sp>
      <p:sp>
        <p:nvSpPr>
          <p:cNvPr id="9" name="Стрелка вправо 8"/>
          <p:cNvSpPr/>
          <p:nvPr/>
        </p:nvSpPr>
        <p:spPr>
          <a:xfrm>
            <a:off x="862044" y="1745500"/>
            <a:ext cx="1891520" cy="93610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Мовна ідентичність</a:t>
            </a:r>
            <a:endParaRPr lang="uk-UA" dirty="0"/>
          </a:p>
        </p:txBody>
      </p:sp>
      <p:sp>
        <p:nvSpPr>
          <p:cNvPr id="10" name="8-конечная звезда 9"/>
          <p:cNvSpPr/>
          <p:nvPr/>
        </p:nvSpPr>
        <p:spPr>
          <a:xfrm>
            <a:off x="2753078" y="1767204"/>
            <a:ext cx="1601663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5 544 729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371548" y="1790006"/>
            <a:ext cx="1839447" cy="92525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Етнічних українців</a:t>
            </a:r>
            <a:endParaRPr lang="uk-UA" dirty="0"/>
          </a:p>
        </p:txBody>
      </p:sp>
      <p:sp>
        <p:nvSpPr>
          <p:cNvPr id="19" name="8-конечная звезда 18"/>
          <p:cNvSpPr/>
          <p:nvPr/>
        </p:nvSpPr>
        <p:spPr>
          <a:xfrm>
            <a:off x="6210995" y="1696945"/>
            <a:ext cx="1941960" cy="121328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Вважають рідною російську мову</a:t>
            </a:r>
            <a:endParaRPr lang="uk-UA" sz="1400" dirty="0"/>
          </a:p>
        </p:txBody>
      </p:sp>
      <p:pic>
        <p:nvPicPr>
          <p:cNvPr id="1028" name="Picture 4" descr="C:\Users\Lena\Desktop\завантаженн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3136"/>
            <a:ext cx="18954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a\Desktop\завантаження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81289"/>
            <a:ext cx="18478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00800" cy="5040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Перспектива 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міжнаціональних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endParaRPr 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40768"/>
            <a:ext cx="7330008" cy="4824536"/>
          </a:xfrm>
        </p:spPr>
        <p:txBody>
          <a:bodyPr>
            <a:normAutofit/>
          </a:bodyPr>
          <a:lstStyle/>
          <a:p>
            <a:r>
              <a:rPr lang="uk-UA" sz="1600" dirty="0" smtClean="0"/>
              <a:t>Стабільність життя представників різних національностей неможлива без шанобливого ставлення і поваги кожного народу до іншого. Це стосується як українців, так і національних меншин, які є жителями однієї держави – України.</a:t>
            </a:r>
            <a:endParaRPr lang="uk-UA" sz="1600" dirty="0"/>
          </a:p>
        </p:txBody>
      </p:sp>
      <p:pic>
        <p:nvPicPr>
          <p:cNvPr id="3074" name="Picture 2" descr="C:\Users\Lena\Desktop\419749_323406814362061_303472303022179_783457_6681665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81738"/>
            <a:ext cx="3826396" cy="30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379170"/>
          </a:xfrm>
        </p:spPr>
        <p:txBody>
          <a:bodyPr>
            <a:noAutofit/>
          </a:bodyPr>
          <a:lstStyle/>
          <a:p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діячі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1402202" cy="15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1197853" cy="151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1166879" cy="16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02967"/>
            <a:ext cx="1248527" cy="153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68960"/>
            <a:ext cx="1556098" cy="176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51714"/>
            <a:ext cx="1397818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err="1" smtClean="0"/>
              <a:t>Йоган</a:t>
            </a:r>
            <a:r>
              <a:rPr lang="uk-UA" sz="1200" dirty="0" smtClean="0"/>
              <a:t> </a:t>
            </a:r>
            <a:r>
              <a:rPr lang="uk-UA" sz="1200" dirty="0" err="1" smtClean="0"/>
              <a:t>Гердер</a:t>
            </a:r>
            <a:endParaRPr lang="uk-UA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3290268"/>
            <a:ext cx="1197853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Карл </a:t>
            </a:r>
            <a:r>
              <a:rPr lang="uk-UA" sz="1200" dirty="0" err="1" smtClean="0"/>
              <a:t>Дойч</a:t>
            </a:r>
            <a:endParaRPr lang="uk-UA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51920" y="3758729"/>
            <a:ext cx="1166878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В'ячеслав </a:t>
            </a:r>
            <a:r>
              <a:rPr lang="uk-UA" sz="1200" dirty="0" err="1" smtClean="0"/>
              <a:t>Липинський</a:t>
            </a:r>
            <a:endParaRPr lang="uk-UA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4041254"/>
            <a:ext cx="1248526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Михайло Грушевський</a:t>
            </a:r>
            <a:endParaRPr lang="uk-UA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660232" y="4833516"/>
            <a:ext cx="1556098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Ярослав Грицак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183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087" y="692696"/>
            <a:ext cx="7196186" cy="43204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Націоналізм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71067" y="1052736"/>
            <a:ext cx="3484910" cy="432048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 smtClean="0"/>
              <a:t>В широкому розумінні слова:</a:t>
            </a:r>
            <a:endParaRPr lang="uk-UA" sz="2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55576" y="1556793"/>
            <a:ext cx="7632848" cy="43924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рух </a:t>
            </a:r>
            <a:r>
              <a:rPr lang="uk-UA" sz="1600" dirty="0"/>
              <a:t>(і, відповідно, ідеологія</a:t>
            </a:r>
            <a:r>
              <a:rPr lang="uk-UA" sz="1600" dirty="0" smtClean="0"/>
              <a:t>), що проголошує націю однією з вищих цінностей, вважає, що нація має бути вільною і представляти окрему політичну одиницю(автономію чи самостійну державу).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400" dirty="0" smtClean="0"/>
              <a:t>              Державної нації                                                                      Патріотичний</a:t>
            </a:r>
          </a:p>
          <a:p>
            <a:pPr marL="0" indent="0">
              <a:buNone/>
            </a:pPr>
            <a:r>
              <a:rPr lang="uk-UA" sz="1400" dirty="0" smtClean="0"/>
              <a:t>                                                                           </a:t>
            </a: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r>
              <a:rPr lang="uk-UA" sz="1400" dirty="0" smtClean="0"/>
              <a:t>                                  Недержавної нації                            </a:t>
            </a:r>
          </a:p>
          <a:p>
            <a:pPr marL="0" indent="0">
              <a:buNone/>
            </a:pPr>
            <a:r>
              <a:rPr lang="uk-UA" sz="1400" dirty="0"/>
              <a:t> </a:t>
            </a:r>
            <a:r>
              <a:rPr lang="uk-UA" sz="1400" dirty="0" smtClean="0"/>
              <a:t>                                                                                            Шовіністичний</a:t>
            </a:r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r>
              <a:rPr lang="uk-UA" sz="1400" dirty="0" smtClean="0"/>
              <a:t>В сучасних наукових працях усе більше спостерігається вживання поняття «націоналізм» в широкому розумінні.</a:t>
            </a:r>
          </a:p>
          <a:p>
            <a:pPr marL="0" indent="0" algn="ctr">
              <a:buNone/>
            </a:pPr>
            <a:endParaRPr lang="uk-UA" sz="1600" dirty="0" smtClean="0"/>
          </a:p>
          <a:p>
            <a:pPr marL="0" indent="0" algn="ctr">
              <a:buNone/>
            </a:pPr>
            <a:endParaRPr lang="uk-UA" sz="1600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2915816" y="2996952"/>
            <a:ext cx="2664296" cy="1007665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Націоналізм</a:t>
            </a:r>
            <a:endParaRPr lang="uk-UA" dirty="0"/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1763688" y="3140969"/>
            <a:ext cx="648072" cy="780256"/>
          </a:xfrm>
          <a:prstGeom prst="curvedLeftArrow">
            <a:avLst>
              <a:gd name="adj1" fmla="val 25000"/>
              <a:gd name="adj2" fmla="val 641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5724128" y="3140968"/>
            <a:ext cx="936104" cy="501548"/>
          </a:xfrm>
          <a:prstGeom prst="curvedUpArrow">
            <a:avLst>
              <a:gd name="adj1" fmla="val 25000"/>
              <a:gd name="adj2" fmla="val 731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581994" y="4149080"/>
            <a:ext cx="936103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5580112" y="4045060"/>
            <a:ext cx="864096" cy="6080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28803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Націоналізм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298448" y="908720"/>
            <a:ext cx="6441904" cy="2880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000" dirty="0"/>
              <a:t>У вузькому </a:t>
            </a:r>
            <a:r>
              <a:rPr lang="uk-UA" sz="2000" dirty="0" smtClean="0"/>
              <a:t>розумінні слова</a:t>
            </a:r>
            <a:r>
              <a:rPr lang="uk-UA" sz="2000" dirty="0"/>
              <a:t>:</a:t>
            </a:r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196752"/>
            <a:ext cx="47525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Вживається для визначення агресивного націоналізму, що вимагає безумовного підпорядкування особи політичним інтересам своєї нації</a:t>
            </a:r>
            <a:r>
              <a:rPr lang="uk-UA" sz="1200" dirty="0"/>
              <a:t>.</a:t>
            </a:r>
          </a:p>
          <a:p>
            <a:r>
              <a:rPr lang="uk-UA" sz="1200" dirty="0"/>
              <a:t>Типологія</a:t>
            </a:r>
          </a:p>
          <a:p>
            <a:r>
              <a:rPr lang="uk-UA" sz="1600" dirty="0" smtClean="0">
                <a:solidFill>
                  <a:srgbClr val="FF0000"/>
                </a:solidFill>
              </a:rPr>
              <a:t>За </a:t>
            </a:r>
            <a:r>
              <a:rPr lang="uk-UA" sz="1600" dirty="0">
                <a:solidFill>
                  <a:srgbClr val="FF0000"/>
                </a:solidFill>
              </a:rPr>
              <a:t>країною</a:t>
            </a:r>
          </a:p>
          <a:p>
            <a:r>
              <a:rPr lang="uk-UA" sz="1200" dirty="0"/>
              <a:t>Німецький </a:t>
            </a:r>
            <a:r>
              <a:rPr lang="uk-UA" sz="1200" dirty="0" smtClean="0"/>
              <a:t>націоналізм                                         </a:t>
            </a:r>
            <a:endParaRPr lang="uk-UA" sz="1200" dirty="0"/>
          </a:p>
          <a:p>
            <a:r>
              <a:rPr lang="uk-UA" sz="1200" dirty="0"/>
              <a:t>Націонал-соціалізм (нацизм)</a:t>
            </a:r>
          </a:p>
          <a:p>
            <a:endParaRPr lang="uk-UA" sz="1200" dirty="0"/>
          </a:p>
          <a:p>
            <a:r>
              <a:rPr lang="uk-UA" sz="1200" dirty="0"/>
              <a:t>Російський націоналізм</a:t>
            </a:r>
          </a:p>
          <a:p>
            <a:endParaRPr lang="uk-UA" sz="1200" dirty="0"/>
          </a:p>
          <a:p>
            <a:r>
              <a:rPr lang="uk-UA" sz="1200" dirty="0"/>
              <a:t>Український націоналізм</a:t>
            </a:r>
          </a:p>
          <a:p>
            <a:r>
              <a:rPr lang="uk-UA" sz="1200" dirty="0"/>
              <a:t>Інтегральний націоналізм</a:t>
            </a:r>
          </a:p>
          <a:p>
            <a:r>
              <a:rPr lang="uk-UA" sz="1200" dirty="0" err="1"/>
              <a:t>Соціал-націоналізм</a:t>
            </a:r>
            <a:endParaRPr lang="uk-UA" sz="1200" dirty="0"/>
          </a:p>
          <a:p>
            <a:endParaRPr lang="uk-UA" sz="1200" dirty="0"/>
          </a:p>
          <a:p>
            <a:r>
              <a:rPr lang="uk-UA" sz="1200" dirty="0"/>
              <a:t>Японський націоналізм</a:t>
            </a:r>
          </a:p>
          <a:p>
            <a:endParaRPr lang="uk-UA" sz="1200" dirty="0"/>
          </a:p>
          <a:p>
            <a:r>
              <a:rPr lang="uk-UA" sz="1200" dirty="0"/>
              <a:t>Польський націоналізм</a:t>
            </a:r>
          </a:p>
          <a:p>
            <a:r>
              <a:rPr lang="uk-UA" sz="1200" dirty="0"/>
              <a:t>Корейський націоналізм</a:t>
            </a:r>
          </a:p>
          <a:p>
            <a:r>
              <a:rPr lang="uk-UA" sz="1200" dirty="0" err="1"/>
              <a:t>Африканерський</a:t>
            </a:r>
            <a:r>
              <a:rPr lang="uk-UA" sz="1200" dirty="0"/>
              <a:t> націоналізм</a:t>
            </a:r>
          </a:p>
          <a:p>
            <a:r>
              <a:rPr lang="uk-UA" sz="1200" dirty="0"/>
              <a:t>Білоруський націоналізм</a:t>
            </a:r>
          </a:p>
          <a:p>
            <a:endParaRPr lang="uk-UA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628800"/>
            <a:ext cx="24482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FF0000"/>
                </a:solidFill>
              </a:rPr>
              <a:t>За характером дії</a:t>
            </a:r>
          </a:p>
          <a:p>
            <a:r>
              <a:rPr lang="uk-UA" sz="1600" dirty="0"/>
              <a:t>Ліберальний націоналізм</a:t>
            </a:r>
          </a:p>
          <a:p>
            <a:r>
              <a:rPr lang="uk-UA" sz="1600" dirty="0"/>
              <a:t>Експансіоністський націоналізм</a:t>
            </a:r>
          </a:p>
          <a:p>
            <a:r>
              <a:rPr lang="uk-UA" sz="1600" dirty="0"/>
              <a:t>Радикальний націоналізм</a:t>
            </a:r>
          </a:p>
          <a:p>
            <a:r>
              <a:rPr lang="uk-UA" sz="1600" dirty="0"/>
              <a:t>Поміркований націоналізм</a:t>
            </a:r>
          </a:p>
          <a:p>
            <a:r>
              <a:rPr lang="uk-UA" sz="1600" dirty="0"/>
              <a:t>Громадянський націоналізм</a:t>
            </a:r>
          </a:p>
        </p:txBody>
      </p:sp>
      <p:pic>
        <p:nvPicPr>
          <p:cNvPr id="9218" name="Picture 2" descr="C:\Users\Lena\Desktop\300px-Klan-in-gainesv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56" y="4429567"/>
            <a:ext cx="2040599" cy="16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ena\Desktop\200px-Fashism_is_hu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3"/>
            <a:ext cx="2304256" cy="35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24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ХІІІ. Нація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20888"/>
            <a:ext cx="6768752" cy="375969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13</a:t>
            </a:r>
          </a:p>
          <a:p>
            <a:pPr marL="0" indent="0">
              <a:buNone/>
            </a:pPr>
            <a:r>
              <a:rPr lang="uk-UA" dirty="0" smtClean="0"/>
              <a:t>Поняття нації. Національні відносини в Україні.  Нація і націоналізм.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76523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432048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Націоналізм. Міжнаціональні конфлікти та шляхи їх подолання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3" cy="5594944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Міжнаціональний конфлікт – одна з форм відносин між національними спільнотами, що характеризується станом взаємних претензій, відкритим протистоянням етносів, народів і націй, які мають тенденцію до наростання протистояння аж до збройних зіткнень. </a:t>
            </a: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</p:txBody>
      </p:sp>
      <p:sp>
        <p:nvSpPr>
          <p:cNvPr id="4" name="Овал 3"/>
          <p:cNvSpPr/>
          <p:nvPr/>
        </p:nvSpPr>
        <p:spPr>
          <a:xfrm>
            <a:off x="971600" y="2155701"/>
            <a:ext cx="2304256" cy="10584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Типи національних конфліктів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4788024" y="2132856"/>
            <a:ext cx="33843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Державно-правові (прагнення власної державності)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3995936" y="3047256"/>
            <a:ext cx="3591694" cy="996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Етнотериторіальні (визначення кордонів нації)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2411760" y="3861048"/>
            <a:ext cx="3380024" cy="1136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Етнодемографічні</a:t>
            </a:r>
            <a:r>
              <a:rPr lang="uk-UA" dirty="0" smtClean="0"/>
              <a:t> (захист прав корінної національності)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1283419" y="4941168"/>
            <a:ext cx="3096344" cy="1210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Соціально-психологічні (порушення прав людини)</a:t>
            </a:r>
            <a:endParaRPr lang="uk-UA" dirty="0"/>
          </a:p>
        </p:txBody>
      </p:sp>
      <p:cxnSp>
        <p:nvCxnSpPr>
          <p:cNvPr id="11" name="Прямая со стрелкой 10"/>
          <p:cNvCxnSpPr>
            <a:stCxn id="4" idx="7"/>
            <a:endCxn id="6" idx="2"/>
          </p:cNvCxnSpPr>
          <p:nvPr/>
        </p:nvCxnSpPr>
        <p:spPr>
          <a:xfrm>
            <a:off x="2938406" y="2310702"/>
            <a:ext cx="1849618" cy="279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C:\Users\Lena\Desktop\300px-Eugène_Delacroix_-_La_liberté_guidant_le_peu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17" y="4293096"/>
            <a:ext cx="2429784" cy="19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7" name="Прямая со стрелкой 5126"/>
          <p:cNvCxnSpPr>
            <a:stCxn id="4" idx="6"/>
            <a:endCxn id="7" idx="1"/>
          </p:cNvCxnSpPr>
          <p:nvPr/>
        </p:nvCxnSpPr>
        <p:spPr>
          <a:xfrm>
            <a:off x="3275856" y="2684909"/>
            <a:ext cx="1246071" cy="508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9" name="Прямая со стрелкой 5128"/>
          <p:cNvCxnSpPr>
            <a:stCxn id="4" idx="5"/>
            <a:endCxn id="8" idx="0"/>
          </p:cNvCxnSpPr>
          <p:nvPr/>
        </p:nvCxnSpPr>
        <p:spPr>
          <a:xfrm>
            <a:off x="2938406" y="3059116"/>
            <a:ext cx="1163366" cy="801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Прямая со стрелкой 5130"/>
          <p:cNvCxnSpPr>
            <a:stCxn id="4" idx="4"/>
            <a:endCxn id="9" idx="1"/>
          </p:cNvCxnSpPr>
          <p:nvPr/>
        </p:nvCxnSpPr>
        <p:spPr>
          <a:xfrm flipH="1">
            <a:off x="1736868" y="3214117"/>
            <a:ext cx="386860" cy="1904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1" y="1340768"/>
            <a:ext cx="2664295" cy="43823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-</a:t>
            </a:r>
            <a:r>
              <a:rPr lang="ru-RU" sz="1600" dirty="0" smtClean="0"/>
              <a:t>На </a:t>
            </a:r>
            <a:r>
              <a:rPr lang="ru-RU" sz="1600" dirty="0" err="1"/>
              <a:t>наступному</a:t>
            </a:r>
            <a:r>
              <a:rPr lang="ru-RU" sz="1600" dirty="0"/>
              <a:t> </a:t>
            </a:r>
            <a:r>
              <a:rPr lang="ru-RU" sz="1600" dirty="0" err="1"/>
              <a:t>уроці</a:t>
            </a:r>
            <a:r>
              <a:rPr lang="ru-RU" sz="1600" dirty="0"/>
              <a:t> ми </a:t>
            </a:r>
            <a:r>
              <a:rPr lang="ru-RU" sz="1600" dirty="0" err="1"/>
              <a:t>завершуємо</a:t>
            </a:r>
            <a:r>
              <a:rPr lang="ru-RU" sz="1600" dirty="0"/>
              <a:t> </a:t>
            </a:r>
            <a:r>
              <a:rPr lang="ru-RU" sz="1600" dirty="0" err="1"/>
              <a:t>вивчення</a:t>
            </a:r>
            <a:r>
              <a:rPr lang="ru-RU" sz="1600" dirty="0"/>
              <a:t> курсу «Людина і </a:t>
            </a:r>
            <a:r>
              <a:rPr lang="ru-RU" sz="1600" dirty="0" err="1"/>
              <a:t>світ</a:t>
            </a:r>
            <a:r>
              <a:rPr lang="ru-RU" sz="1600" dirty="0"/>
              <a:t>» темою  «</a:t>
            </a:r>
            <a:r>
              <a:rPr lang="ru-RU" sz="1600" dirty="0" err="1"/>
              <a:t>Україна</a:t>
            </a:r>
            <a:r>
              <a:rPr lang="ru-RU" sz="1600" dirty="0"/>
              <a:t> і </a:t>
            </a:r>
            <a:r>
              <a:rPr lang="ru-RU" sz="1600" dirty="0" err="1"/>
              <a:t>світ</a:t>
            </a:r>
            <a:r>
              <a:rPr lang="ru-RU" sz="1600" dirty="0"/>
              <a:t>». Тому вам </a:t>
            </a:r>
            <a:r>
              <a:rPr lang="ru-RU" sz="1600" dirty="0" err="1"/>
              <a:t>необхідно</a:t>
            </a:r>
            <a:r>
              <a:rPr lang="ru-RU" sz="1600" dirty="0"/>
              <a:t> буде </a:t>
            </a:r>
            <a:r>
              <a:rPr lang="ru-RU" sz="1600" dirty="0" err="1"/>
              <a:t>вміти</a:t>
            </a:r>
            <a:r>
              <a:rPr lang="ru-RU" sz="1600" dirty="0"/>
              <a:t> </a:t>
            </a:r>
            <a:r>
              <a:rPr lang="ru-RU" sz="1600" dirty="0" err="1"/>
              <a:t>визначати</a:t>
            </a:r>
            <a:r>
              <a:rPr lang="ru-RU" sz="1600" dirty="0"/>
              <a:t> </a:t>
            </a:r>
            <a:r>
              <a:rPr lang="ru-RU" sz="1600" dirty="0" err="1"/>
              <a:t>місце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у </a:t>
            </a:r>
            <a:r>
              <a:rPr lang="ru-RU" sz="1600" dirty="0" err="1"/>
              <a:t>світовому</a:t>
            </a:r>
            <a:r>
              <a:rPr lang="ru-RU" sz="1600" dirty="0"/>
              <a:t> </a:t>
            </a:r>
            <a:r>
              <a:rPr lang="ru-RU" sz="1600" dirty="0" err="1"/>
              <a:t>співтоваристві</a:t>
            </a:r>
            <a:r>
              <a:rPr lang="ru-RU" sz="1600" dirty="0"/>
              <a:t>, </a:t>
            </a:r>
            <a:r>
              <a:rPr lang="ru-RU" sz="1600" dirty="0" err="1"/>
              <a:t>виявляти</a:t>
            </a:r>
            <a:r>
              <a:rPr lang="ru-RU" sz="1600" dirty="0"/>
              <a:t> </a:t>
            </a:r>
            <a:r>
              <a:rPr lang="ru-RU" sz="1600" dirty="0" err="1"/>
              <a:t>розуміння</a:t>
            </a:r>
            <a:r>
              <a:rPr lang="ru-RU" sz="1600" dirty="0"/>
              <a:t> </a:t>
            </a:r>
            <a:r>
              <a:rPr lang="ru-RU" sz="1600" dirty="0" err="1"/>
              <a:t>необхідності</a:t>
            </a:r>
            <a:r>
              <a:rPr lang="ru-RU" sz="1600" dirty="0"/>
              <a:t> </a:t>
            </a:r>
            <a:r>
              <a:rPr lang="ru-RU" sz="1600" dirty="0" err="1"/>
              <a:t>співпраці</a:t>
            </a:r>
            <a:r>
              <a:rPr lang="ru-RU" sz="1600" dirty="0"/>
              <a:t> для </a:t>
            </a:r>
            <a:r>
              <a:rPr lang="ru-RU" sz="1600" dirty="0" err="1"/>
              <a:t>подолання</a:t>
            </a:r>
            <a:r>
              <a:rPr lang="ru-RU" sz="1600" dirty="0"/>
              <a:t> </a:t>
            </a:r>
            <a:r>
              <a:rPr lang="ru-RU" sz="1600" dirty="0" err="1"/>
              <a:t>глобальних</a:t>
            </a:r>
            <a:r>
              <a:rPr lang="ru-RU" sz="1600" dirty="0"/>
              <a:t> проблем та </a:t>
            </a:r>
            <a:r>
              <a:rPr lang="ru-RU" sz="1600" dirty="0" err="1"/>
              <a:t>недопущення</a:t>
            </a:r>
            <a:r>
              <a:rPr lang="ru-RU" sz="1600" dirty="0"/>
              <a:t> </a:t>
            </a:r>
            <a:r>
              <a:rPr lang="ru-RU" sz="1600" dirty="0" err="1"/>
              <a:t>міжнаціональних</a:t>
            </a:r>
            <a:r>
              <a:rPr lang="ru-RU" sz="1600" dirty="0"/>
              <a:t> </a:t>
            </a:r>
            <a:r>
              <a:rPr lang="ru-RU" sz="1600" dirty="0" err="1"/>
              <a:t>конфліктів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>- </a:t>
            </a:r>
            <a:r>
              <a:rPr lang="ru-RU" sz="1600" dirty="0"/>
              <a:t>Для </a:t>
            </a:r>
            <a:r>
              <a:rPr lang="ru-RU" sz="1600" dirty="0" err="1"/>
              <a:t>групи</a:t>
            </a:r>
            <a:r>
              <a:rPr lang="ru-RU" sz="1600" dirty="0"/>
              <a:t> А: </a:t>
            </a:r>
            <a:r>
              <a:rPr lang="ru-RU" sz="1600" dirty="0" err="1"/>
              <a:t>написати</a:t>
            </a:r>
            <a:r>
              <a:rPr lang="ru-RU" sz="1600" dirty="0"/>
              <a:t> </a:t>
            </a:r>
            <a:r>
              <a:rPr lang="ru-RU" sz="1600" dirty="0" err="1"/>
              <a:t>есе</a:t>
            </a:r>
            <a:r>
              <a:rPr lang="ru-RU" sz="1600" dirty="0"/>
              <a:t> на тему «Слово до </a:t>
            </a:r>
            <a:r>
              <a:rPr lang="ru-RU" sz="1600" dirty="0" err="1"/>
              <a:t>товариша</a:t>
            </a:r>
            <a:r>
              <a:rPr lang="ru-RU" sz="1600" dirty="0"/>
              <a:t>» (</a:t>
            </a:r>
            <a:r>
              <a:rPr lang="ru-RU" sz="1600" dirty="0" err="1"/>
              <a:t>бережімо</a:t>
            </a:r>
            <a:r>
              <a:rPr lang="ru-RU" sz="1600" dirty="0"/>
              <a:t> </a:t>
            </a:r>
            <a:r>
              <a:rPr lang="ru-RU" sz="1600" dirty="0" err="1"/>
              <a:t>історичну</a:t>
            </a:r>
            <a:r>
              <a:rPr lang="ru-RU" sz="1600" dirty="0"/>
              <a:t> </a:t>
            </a:r>
            <a:r>
              <a:rPr lang="ru-RU" sz="1600" dirty="0" err="1"/>
              <a:t>пам'ять</a:t>
            </a:r>
            <a:r>
              <a:rPr lang="ru-RU" sz="1800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77" y="1484784"/>
            <a:ext cx="435519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2" y="908720"/>
            <a:ext cx="1811086" cy="237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395886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</a:t>
            </a:r>
            <a:r>
              <a:rPr lang="ru-RU" sz="1600" dirty="0" err="1"/>
              <a:t>Кожний</a:t>
            </a:r>
            <a:r>
              <a:rPr lang="ru-RU" sz="1600" dirty="0"/>
              <a:t> повинен знати </a:t>
            </a:r>
            <a:r>
              <a:rPr lang="ru-RU" sz="1600" dirty="0" err="1"/>
              <a:t>свій</a:t>
            </a:r>
            <a:r>
              <a:rPr lang="ru-RU" sz="1600" dirty="0"/>
              <a:t> народ, – говорив Сковорода, – а в </a:t>
            </a:r>
            <a:r>
              <a:rPr lang="ru-RU" sz="1600" dirty="0" err="1"/>
              <a:t>народі</a:t>
            </a:r>
            <a:r>
              <a:rPr lang="ru-RU" sz="1600" dirty="0"/>
              <a:t> </a:t>
            </a:r>
            <a:r>
              <a:rPr lang="ru-RU" sz="1600" dirty="0" err="1"/>
              <a:t>пізнати</a:t>
            </a:r>
            <a:r>
              <a:rPr lang="ru-RU" sz="1600" dirty="0"/>
              <a:t> себе.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ти</a:t>
            </a:r>
            <a:r>
              <a:rPr lang="ru-RU" sz="1600" dirty="0"/>
              <a:t> </a:t>
            </a:r>
            <a:r>
              <a:rPr lang="ru-RU" sz="1600" dirty="0" err="1"/>
              <a:t>українець</a:t>
            </a:r>
            <a:r>
              <a:rPr lang="ru-RU" sz="1600" dirty="0"/>
              <a:t>, то будь ним. </a:t>
            </a:r>
            <a:r>
              <a:rPr lang="ru-RU" sz="1600" dirty="0" err="1"/>
              <a:t>Чи</a:t>
            </a:r>
            <a:r>
              <a:rPr lang="ru-RU" sz="1600" dirty="0"/>
              <a:t> француз? Будь французом. </a:t>
            </a:r>
            <a:r>
              <a:rPr lang="ru-RU" sz="1600" dirty="0" err="1"/>
              <a:t>Чи</a:t>
            </a:r>
            <a:r>
              <a:rPr lang="ru-RU" sz="1600" dirty="0"/>
              <a:t> татарин? Будь татарином. Все добре на </a:t>
            </a:r>
            <a:r>
              <a:rPr lang="ru-RU" sz="1600" dirty="0" err="1"/>
              <a:t>своєму</a:t>
            </a:r>
            <a:r>
              <a:rPr lang="ru-RU" sz="1600" dirty="0"/>
              <a:t> </a:t>
            </a:r>
            <a:r>
              <a:rPr lang="ru-RU" sz="1600" dirty="0" err="1"/>
              <a:t>місці</a:t>
            </a:r>
            <a:r>
              <a:rPr lang="ru-RU" sz="1600" dirty="0"/>
              <a:t> і в </a:t>
            </a:r>
            <a:r>
              <a:rPr lang="ru-RU" sz="1600" dirty="0" err="1"/>
              <a:t>своїй</a:t>
            </a:r>
            <a:r>
              <a:rPr lang="ru-RU" sz="1600" dirty="0"/>
              <a:t> </a:t>
            </a:r>
            <a:r>
              <a:rPr lang="ru-RU" sz="1600" dirty="0" err="1"/>
              <a:t>мірі</a:t>
            </a:r>
            <a:r>
              <a:rPr lang="ru-RU" sz="1600" dirty="0"/>
              <a:t>, і все прекрасно,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чисте</a:t>
            </a:r>
            <a:r>
              <a:rPr lang="ru-RU" sz="1600" dirty="0"/>
              <a:t>, </a:t>
            </a:r>
            <a:r>
              <a:rPr lang="ru-RU" sz="1600" dirty="0" err="1"/>
              <a:t>природне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не </a:t>
            </a:r>
            <a:r>
              <a:rPr lang="ru-RU" sz="1600" dirty="0" err="1"/>
              <a:t>фальшиве</a:t>
            </a:r>
            <a:r>
              <a:rPr lang="ru-RU" sz="1600" dirty="0"/>
              <a:t>» [16, 329].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Сковорода Г. Сродность к </a:t>
            </a:r>
            <a:r>
              <a:rPr lang="ru-RU" sz="1600" dirty="0" err="1"/>
              <a:t>богословію</a:t>
            </a:r>
            <a:r>
              <a:rPr lang="ru-RU" sz="1600" dirty="0"/>
              <a:t>. // </a:t>
            </a:r>
            <a:r>
              <a:rPr lang="ru-RU" sz="1600" dirty="0" err="1"/>
              <a:t>Повне</a:t>
            </a:r>
            <a:r>
              <a:rPr lang="ru-RU" sz="1600" dirty="0"/>
              <a:t> </a:t>
            </a:r>
            <a:r>
              <a:rPr lang="ru-RU" sz="1600" dirty="0" err="1"/>
              <a:t>зібр</a:t>
            </a:r>
            <a:r>
              <a:rPr lang="ru-RU" sz="1600" dirty="0"/>
              <a:t>. </a:t>
            </a:r>
            <a:r>
              <a:rPr lang="ru-RU" sz="1600" dirty="0" err="1"/>
              <a:t>творів</a:t>
            </a:r>
            <a:r>
              <a:rPr lang="ru-RU" sz="1600" dirty="0"/>
              <a:t>, у 2-х т. – К.: </a:t>
            </a:r>
            <a:r>
              <a:rPr lang="ru-RU" sz="1600" dirty="0" err="1"/>
              <a:t>Знання</a:t>
            </a:r>
            <a:r>
              <a:rPr lang="ru-RU" sz="1600" dirty="0"/>
              <a:t>, 1973. – т. 2.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1702529" cy="223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58877"/>
            <a:ext cx="2422609" cy="67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59" y="1700808"/>
            <a:ext cx="18722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</a:t>
            </a:r>
            <a:r>
              <a:rPr lang="ru-RU" dirty="0" err="1"/>
              <a:t>розберіть</a:t>
            </a:r>
            <a:r>
              <a:rPr lang="ru-RU" dirty="0"/>
              <a:t>. </a:t>
            </a:r>
          </a:p>
          <a:p>
            <a:r>
              <a:rPr lang="ru-RU" dirty="0"/>
              <a:t>Та </a:t>
            </a:r>
            <a:r>
              <a:rPr lang="ru-RU" dirty="0" err="1"/>
              <a:t>спитайте</a:t>
            </a:r>
            <a:r>
              <a:rPr lang="ru-RU" dirty="0"/>
              <a:t>: </a:t>
            </a:r>
          </a:p>
          <a:p>
            <a:r>
              <a:rPr lang="ru-RU" dirty="0" err="1"/>
              <a:t>Хто</a:t>
            </a:r>
            <a:r>
              <a:rPr lang="ru-RU" dirty="0"/>
              <a:t> ми, </a:t>
            </a:r>
            <a:r>
              <a:rPr lang="ru-RU" dirty="0" err="1"/>
              <a:t>чиї</a:t>
            </a:r>
            <a:r>
              <a:rPr lang="ru-RU" dirty="0"/>
              <a:t> сини. </a:t>
            </a:r>
          </a:p>
          <a:p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044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00800" cy="432048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ми будемо вивчати на уроці?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124744"/>
            <a:ext cx="3888432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2000" b="1" dirty="0" smtClean="0"/>
              <a:t>Після цього уроку учні зможуть:</a:t>
            </a:r>
          </a:p>
          <a:p>
            <a:pPr marL="0" indent="0">
              <a:buNone/>
            </a:pPr>
            <a:endParaRPr lang="uk-UA" sz="2000" dirty="0" smtClean="0"/>
          </a:p>
          <a:p>
            <a:pPr lvl="0">
              <a:buClr>
                <a:srgbClr val="0BD0D9"/>
              </a:buClr>
            </a:pPr>
            <a:r>
              <a:rPr lang="uk-UA" sz="2000" dirty="0" smtClean="0">
                <a:solidFill>
                  <a:prstClr val="black"/>
                </a:solidFill>
              </a:rPr>
              <a:t> </a:t>
            </a:r>
            <a:r>
              <a:rPr lang="uk-UA" sz="2000" dirty="0" smtClean="0"/>
              <a:t>розповісти </a:t>
            </a:r>
            <a:r>
              <a:rPr lang="uk-UA" sz="2000" dirty="0"/>
              <a:t>про історично сформовані спільноти людей;</a:t>
            </a:r>
          </a:p>
          <a:p>
            <a:pPr lvl="0">
              <a:buClr>
                <a:srgbClr val="0BD0D9"/>
              </a:buClr>
            </a:pPr>
            <a:r>
              <a:rPr lang="uk-UA" sz="2000" dirty="0" smtClean="0"/>
              <a:t> розуміти </a:t>
            </a:r>
            <a:r>
              <a:rPr lang="uk-UA" sz="2000" dirty="0"/>
              <a:t>розмаїття спільнот людей, що живуть на Землі;</a:t>
            </a:r>
          </a:p>
          <a:p>
            <a:pPr lvl="0">
              <a:buClr>
                <a:srgbClr val="0BD0D9"/>
              </a:buClr>
            </a:pPr>
            <a:r>
              <a:rPr lang="uk-UA" sz="2000" dirty="0" smtClean="0"/>
              <a:t>характеризувати розвиток </a:t>
            </a:r>
            <a:r>
              <a:rPr lang="uk-UA" sz="2000" dirty="0"/>
              <a:t>національного питання і </a:t>
            </a:r>
            <a:r>
              <a:rPr lang="uk-UA" sz="2000" dirty="0" smtClean="0"/>
              <a:t>форми </a:t>
            </a:r>
            <a:r>
              <a:rPr lang="uk-UA" sz="2000" dirty="0"/>
              <a:t>міжнаціональної інтеграції в Україні;</a:t>
            </a:r>
          </a:p>
          <a:p>
            <a:pPr lvl="0">
              <a:buClr>
                <a:srgbClr val="0BD0D9"/>
              </a:buClr>
            </a:pPr>
            <a:r>
              <a:rPr lang="uk-UA" sz="2000" dirty="0"/>
              <a:t>в</a:t>
            </a:r>
            <a:r>
              <a:rPr lang="uk-UA" sz="2000" dirty="0" smtClean="0"/>
              <a:t>иявляти знання позитивних </a:t>
            </a:r>
            <a:r>
              <a:rPr lang="uk-UA" sz="2000" dirty="0"/>
              <a:t>і </a:t>
            </a:r>
            <a:r>
              <a:rPr lang="uk-UA" sz="2000" dirty="0" smtClean="0"/>
              <a:t>негативних явищ </a:t>
            </a:r>
            <a:r>
              <a:rPr lang="uk-UA" sz="2000" dirty="0"/>
              <a:t>націоналізму;</a:t>
            </a:r>
          </a:p>
          <a:p>
            <a:pPr lvl="0">
              <a:buClr>
                <a:srgbClr val="0BD0D9"/>
              </a:buClr>
            </a:pPr>
            <a:r>
              <a:rPr lang="uk-UA" sz="2000" dirty="0" smtClean="0"/>
              <a:t> негативно ставитись </a:t>
            </a:r>
            <a:r>
              <a:rPr lang="uk-UA" sz="2000" dirty="0"/>
              <a:t>до національних і міжнаціональних конфліктів;</a:t>
            </a:r>
          </a:p>
          <a:p>
            <a:pPr lvl="0">
              <a:buClr>
                <a:srgbClr val="0BD0D9"/>
              </a:buClr>
            </a:pPr>
            <a:r>
              <a:rPr lang="uk-UA" sz="2000" dirty="0" smtClean="0"/>
              <a:t>бути толерантним  </a:t>
            </a:r>
            <a:r>
              <a:rPr lang="uk-UA" sz="2000" dirty="0"/>
              <a:t>до людей іншої нації, релігії, поглядів</a:t>
            </a:r>
            <a:r>
              <a:rPr lang="uk-UA" sz="1900" dirty="0"/>
              <a:t>.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68760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Етнос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та </a:t>
            </a:r>
            <a:r>
              <a:rPr lang="ru-RU" dirty="0" err="1"/>
              <a:t>особливості</a:t>
            </a:r>
            <a:r>
              <a:rPr lang="ru-RU" dirty="0"/>
              <a:t> в </a:t>
            </a:r>
            <a:r>
              <a:rPr lang="ru-RU" dirty="0" err="1"/>
              <a:t>історичному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endParaRPr lang="ru-RU" dirty="0"/>
          </a:p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міжнаціональних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endParaRPr lang="ru-RU" dirty="0"/>
          </a:p>
          <a:p>
            <a:r>
              <a:rPr lang="ru-RU" dirty="0" err="1"/>
              <a:t>Націоналізм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08" y="3573016"/>
            <a:ext cx="2365267" cy="229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5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272808" cy="43204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важливо людині знати  свої корені?</a:t>
            </a:r>
            <a:endParaRPr lang="uk-U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196753"/>
            <a:ext cx="5112568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300" dirty="0" smtClean="0"/>
              <a:t>Знання ( наука) робить людину особистістю ( а не істотою)</a:t>
            </a:r>
          </a:p>
          <a:p>
            <a:pPr marL="0" indent="0">
              <a:buNone/>
            </a:pPr>
            <a:r>
              <a:rPr lang="uk-UA" sz="2300" dirty="0" smtClean="0"/>
              <a:t>             Історія життя людини</a:t>
            </a:r>
          </a:p>
          <a:p>
            <a:pPr marL="0" indent="0">
              <a:buNone/>
            </a:pPr>
            <a:endParaRPr lang="uk-UA" sz="2300" dirty="0" smtClean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900" dirty="0" smtClean="0"/>
          </a:p>
          <a:p>
            <a:pPr marL="0" indent="0">
              <a:buNone/>
            </a:pPr>
            <a:r>
              <a:rPr lang="uk-UA" sz="1900" dirty="0" smtClean="0"/>
              <a:t>Минуле проростає в сучасному завдяки пам'яті</a:t>
            </a:r>
          </a:p>
          <a:p>
            <a:pPr marL="0" indent="0">
              <a:buNone/>
            </a:pPr>
            <a:r>
              <a:rPr lang="uk-UA" sz="1900" dirty="0"/>
              <a:t> </a:t>
            </a:r>
            <a:r>
              <a:rPr lang="uk-UA" sz="1900" dirty="0" smtClean="0"/>
              <a:t>         </a:t>
            </a:r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    трагічне                      щасливе 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 smtClean="0"/>
              <a:t>              війни                           культивація (зрощування)</a:t>
            </a:r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      боротьба                     будівництво</a:t>
            </a:r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      злиденність життя     культура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176229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879050"/>
            <a:ext cx="1911226" cy="20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Овал 55"/>
          <p:cNvSpPr/>
          <p:nvPr/>
        </p:nvSpPr>
        <p:spPr>
          <a:xfrm>
            <a:off x="1259632" y="2238028"/>
            <a:ext cx="914400" cy="5760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Сім'ї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843808" y="2277140"/>
            <a:ext cx="91440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Роду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4211960" y="2261642"/>
            <a:ext cx="144016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П</a:t>
            </a:r>
            <a:r>
              <a:rPr lang="uk-UA" sz="1600" dirty="0" smtClean="0">
                <a:solidFill>
                  <a:schemeClr val="tx1"/>
                </a:solidFill>
              </a:rPr>
              <a:t>лемені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4108" name="Прямая со стрелкой 4107"/>
          <p:cNvCxnSpPr>
            <a:endCxn id="56" idx="7"/>
          </p:cNvCxnSpPr>
          <p:nvPr/>
        </p:nvCxnSpPr>
        <p:spPr>
          <a:xfrm flipH="1">
            <a:off x="2040121" y="1988840"/>
            <a:ext cx="515655" cy="333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0" name="Прямая со стрелкой 4109"/>
          <p:cNvCxnSpPr>
            <a:endCxn id="57" idx="0"/>
          </p:cNvCxnSpPr>
          <p:nvPr/>
        </p:nvCxnSpPr>
        <p:spPr>
          <a:xfrm>
            <a:off x="2555776" y="1988840"/>
            <a:ext cx="745232" cy="288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2" name="Прямая со стрелкой 4111"/>
          <p:cNvCxnSpPr>
            <a:endCxn id="60" idx="1"/>
          </p:cNvCxnSpPr>
          <p:nvPr/>
        </p:nvCxnSpPr>
        <p:spPr>
          <a:xfrm>
            <a:off x="2555776" y="1988840"/>
            <a:ext cx="1867091" cy="357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4" name="Прямая со стрелкой 4113"/>
          <p:cNvCxnSpPr/>
          <p:nvPr/>
        </p:nvCxnSpPr>
        <p:spPr>
          <a:xfrm>
            <a:off x="1547664" y="3356992"/>
            <a:ext cx="492457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6" name="Прямая со стрелкой 4115"/>
          <p:cNvCxnSpPr/>
          <p:nvPr/>
        </p:nvCxnSpPr>
        <p:spPr>
          <a:xfrm>
            <a:off x="1547664" y="3356992"/>
            <a:ext cx="237626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8" name="Прямая со стрелкой 4117"/>
          <p:cNvCxnSpPr/>
          <p:nvPr/>
        </p:nvCxnSpPr>
        <p:spPr>
          <a:xfrm>
            <a:off x="2174032" y="3879050"/>
            <a:ext cx="0" cy="198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2" name="Прямая со стрелкой 4121"/>
          <p:cNvCxnSpPr/>
          <p:nvPr/>
        </p:nvCxnSpPr>
        <p:spPr>
          <a:xfrm>
            <a:off x="4067944" y="3879050"/>
            <a:ext cx="72008" cy="2700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45932" cy="72008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КОЛО – символ сонця, єдності, суспільство, </a:t>
            </a:r>
            <a:b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колооббіг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562218"/>
            <a:ext cx="6840760" cy="4392488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/>
              <a:t>Людина творить людину, </a:t>
            </a:r>
            <a:endParaRPr lang="en-US" sz="1800" dirty="0" smtClean="0"/>
          </a:p>
          <a:p>
            <a:pPr marL="0" indent="0">
              <a:buNone/>
            </a:pPr>
            <a:r>
              <a:rPr lang="uk-UA" sz="1800" dirty="0" smtClean="0"/>
              <a:t>сім'ю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Сім'я творить рід</a:t>
            </a:r>
          </a:p>
          <a:p>
            <a:pPr marL="0" indent="0">
              <a:buNone/>
            </a:pPr>
            <a:r>
              <a:rPr lang="uk-UA" sz="1800" dirty="0" smtClean="0"/>
              <a:t>Рід творить плем'я (народ)</a:t>
            </a:r>
          </a:p>
          <a:p>
            <a:pPr marL="0" indent="0">
              <a:buNone/>
            </a:pPr>
            <a:r>
              <a:rPr lang="uk-UA" sz="1800" dirty="0" smtClean="0"/>
              <a:t>Народ творить державу</a:t>
            </a:r>
            <a:endParaRPr lang="en-US" sz="1800" dirty="0" smtClean="0"/>
          </a:p>
          <a:p>
            <a:pPr marL="0" indent="0">
              <a:buNone/>
            </a:pPr>
            <a:r>
              <a:rPr lang="uk-UA" sz="1800" dirty="0" smtClean="0"/>
              <a:t> ( це і мета, й інструмент)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/>
          </a:p>
          <a:p>
            <a:endParaRPr lang="uk-UA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98476" y="3861048"/>
            <a:ext cx="2304256" cy="2243100"/>
            <a:chOff x="2769518" y="3356992"/>
            <a:chExt cx="2304256" cy="2243100"/>
          </a:xfrm>
        </p:grpSpPr>
        <p:sp>
          <p:nvSpPr>
            <p:cNvPr id="4" name="7-конечная звезда 3"/>
            <p:cNvSpPr/>
            <p:nvPr/>
          </p:nvSpPr>
          <p:spPr>
            <a:xfrm>
              <a:off x="2769518" y="3356992"/>
              <a:ext cx="2304256" cy="2243100"/>
            </a:xfrm>
            <a:prstGeom prst="star7">
              <a:avLst>
                <a:gd name="adj" fmla="val 28231"/>
                <a:gd name="hf" fmla="val 102572"/>
                <a:gd name="vf" fmla="val 10521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8-конечная звезда 5"/>
            <p:cNvSpPr/>
            <p:nvPr/>
          </p:nvSpPr>
          <p:spPr>
            <a:xfrm>
              <a:off x="3464446" y="4021342"/>
              <a:ext cx="914400" cy="914400"/>
            </a:xfrm>
            <a:prstGeom prst="star8">
              <a:avLst>
                <a:gd name="adj" fmla="val 50000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 smtClean="0"/>
                <a:t>Л</a:t>
              </a:r>
              <a:endParaRPr lang="uk-UA" sz="36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144" y="1700808"/>
            <a:ext cx="410025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1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04088"/>
            <a:ext cx="6984776" cy="42065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 спільноти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132" y="1268760"/>
            <a:ext cx="7499176" cy="455178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У сучасному світі існують різні соціальні спільноти.</a:t>
            </a:r>
          </a:p>
          <a:p>
            <a:pPr marL="0" indent="0">
              <a:buNone/>
            </a:pPr>
            <a:r>
              <a:rPr lang="uk-UA" sz="2000" b="1" u="sng" dirty="0" smtClean="0"/>
              <a:t>Соціальні спільноти</a:t>
            </a:r>
            <a:r>
              <a:rPr lang="uk-UA" sz="2000" dirty="0" smtClean="0"/>
              <a:t> – це відносно стійка сукупність людей, що мають більш-менш однакові умови і спосіб життя, вирізняються масовою свідомістю, певною мірою спільністю соціальних норм, ціннісних систем та інтересів.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b="1" u="sng" dirty="0" smtClean="0"/>
              <a:t>Види соціальних спільнот:</a:t>
            </a:r>
            <a:r>
              <a:rPr lang="uk-UA" sz="2000" dirty="0" smtClean="0"/>
              <a:t> сім'я, рід, плем'я, класи, соціальна група, народності, нації, професійні спільноти, трудові колективи.</a:t>
            </a:r>
            <a:endParaRPr lang="uk-UA" sz="2000" dirty="0"/>
          </a:p>
        </p:txBody>
      </p:sp>
      <p:pic>
        <p:nvPicPr>
          <p:cNvPr id="2053" name="Picture 5" descr="C:\Users\Lena\Desktop\лікар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2228884" cy="14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37942"/>
            <a:ext cx="2321203" cy="173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1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04088"/>
            <a:ext cx="7344816" cy="42065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Етнос: його основні ознаки та особливості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41682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u="sng" dirty="0" smtClean="0"/>
              <a:t>Етнос</a:t>
            </a:r>
            <a:r>
              <a:rPr lang="uk-UA" sz="2000" dirty="0" smtClean="0"/>
              <a:t> – стійка сукупність людей, що історично склалась на певній території, яка має загальні, </a:t>
            </a:r>
            <a:r>
              <a:rPr lang="uk-UA" sz="2000" b="1" i="1" u="sng" dirty="0" smtClean="0"/>
              <a:t>відносно стабільні </a:t>
            </a:r>
            <a:r>
              <a:rPr lang="uk-UA" sz="2000" dirty="0" smtClean="0"/>
              <a:t>особливості мови, культури і психіки, а також усвідомлює свою єдність і відмінність від інших подібних утворень.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b="1" u="sng" dirty="0" smtClean="0"/>
              <a:t>Плем'я, народність, нація </a:t>
            </a:r>
            <a:r>
              <a:rPr lang="uk-UA" sz="2000" dirty="0" smtClean="0"/>
              <a:t>– форми існування </a:t>
            </a:r>
          </a:p>
          <a:p>
            <a:pPr marL="0" indent="0">
              <a:buNone/>
            </a:pPr>
            <a:r>
              <a:rPr lang="uk-UA" sz="2000" dirty="0" smtClean="0"/>
              <a:t>етносу.</a:t>
            </a:r>
          </a:p>
          <a:p>
            <a:pPr marL="0" indent="0">
              <a:buNone/>
            </a:pPr>
            <a:r>
              <a:rPr lang="uk-UA" sz="2000" dirty="0" smtClean="0"/>
              <a:t>Форми залежать від етапу історичного розвитку.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9685" y="1340769"/>
            <a:ext cx="7560840" cy="3770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Етнос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129433"/>
            <a:ext cx="1490464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Плем'я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08964" y="2129433"/>
            <a:ext cx="1944216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Народність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2129433"/>
            <a:ext cx="1151037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Нація</a:t>
            </a:r>
            <a:endParaRPr lang="uk-UA" dirty="0"/>
          </a:p>
        </p:txBody>
      </p:sp>
      <p:pic>
        <p:nvPicPr>
          <p:cNvPr id="1026" name="Picture 2" descr="C:\Users\Lena\Desktop\словя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149080"/>
            <a:ext cx="1469854" cy="20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>
            <a:stCxn id="4" idx="2"/>
          </p:cNvCxnSpPr>
          <p:nvPr/>
        </p:nvCxnSpPr>
        <p:spPr>
          <a:xfrm flipH="1">
            <a:off x="2534072" y="1717775"/>
            <a:ext cx="2096033" cy="5821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2"/>
            <a:endCxn id="7" idx="1"/>
          </p:cNvCxnSpPr>
          <p:nvPr/>
        </p:nvCxnSpPr>
        <p:spPr>
          <a:xfrm>
            <a:off x="4630105" y="1717775"/>
            <a:ext cx="2246151" cy="591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>
            <a:off x="4630105" y="1717775"/>
            <a:ext cx="150967" cy="4116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515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9" y="836712"/>
            <a:ext cx="3727256" cy="462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Lena\Desktop\2248679_73ed0b56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550020" cy="44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79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2043</TotalTime>
  <Words>1062</Words>
  <Application>Microsoft Office PowerPoint</Application>
  <PresentationFormat>Экран (4:3)</PresentationFormat>
  <Paragraphs>201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Людина і світ 11-й клас (рівень стандарту)</vt:lpstr>
      <vt:lpstr>Тема ХІІІ. Нація</vt:lpstr>
      <vt:lpstr>Презентация PowerPoint</vt:lpstr>
      <vt:lpstr>Що ми будемо вивчати на уроці?</vt:lpstr>
      <vt:lpstr>Чи важливо людині знати  свої корені?</vt:lpstr>
      <vt:lpstr>КОЛО – символ сонця, єдності, суспільство,  колооббіг </vt:lpstr>
      <vt:lpstr>Соціальні спільноти</vt:lpstr>
      <vt:lpstr>Етнос: його основні ознаки та особливості</vt:lpstr>
      <vt:lpstr>Презентация PowerPoint</vt:lpstr>
      <vt:lpstr>Презентация PowerPoint</vt:lpstr>
      <vt:lpstr>Нація</vt:lpstr>
      <vt:lpstr>Розвиток міжнаціональних відносин в Україні</vt:lpstr>
      <vt:lpstr>Українська діаспора</vt:lpstr>
      <vt:lpstr>Міграційні процеси в Україні</vt:lpstr>
      <vt:lpstr>Розвиток міжнаціональних відносин в Україні</vt:lpstr>
      <vt:lpstr>Перспектива  міжнаціональних відносин в Україні</vt:lpstr>
      <vt:lpstr>Видатні дослідники «етносу»: історики, діячі культури</vt:lpstr>
      <vt:lpstr>Націоналізм</vt:lpstr>
      <vt:lpstr>Націоналізм</vt:lpstr>
      <vt:lpstr>Націоналізм. Міжнаціональні конфлікти та шляхи їх подолання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Єдність цивілізаційного і культурологічного підходів до вивчення історії</dc:title>
  <dc:creator>Ткач</dc:creator>
  <cp:lastModifiedBy>Lena</cp:lastModifiedBy>
  <cp:revision>191</cp:revision>
  <dcterms:created xsi:type="dcterms:W3CDTF">2010-12-05T22:06:58Z</dcterms:created>
  <dcterms:modified xsi:type="dcterms:W3CDTF">2012-04-02T17:55:30Z</dcterms:modified>
</cp:coreProperties>
</file>