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2" r:id="rId5"/>
    <p:sldId id="263" r:id="rId6"/>
    <p:sldId id="261" r:id="rId7"/>
    <p:sldId id="269" r:id="rId8"/>
    <p:sldId id="274" r:id="rId9"/>
    <p:sldId id="268" r:id="rId10"/>
    <p:sldId id="257" r:id="rId11"/>
    <p:sldId id="265" r:id="rId12"/>
    <p:sldId id="266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94598" autoAdjust="0"/>
  </p:normalViewPr>
  <p:slideViewPr>
    <p:cSldViewPr>
      <p:cViewPr varScale="1">
        <p:scale>
          <a:sx n="105" d="100"/>
          <a:sy n="105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5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588EA-1E12-4BCD-8C39-01505129BE99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7ACA4-17FE-4EC2-82FD-B7F36E89B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83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7ACA4-17FE-4EC2-82FD-B7F36E89B49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44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15470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41733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09783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44776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42718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19187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915877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796349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33996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352405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047973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9287-6D32-41F0-AD32-EEA8A4D3F3DB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0E9EF-A2C5-41D3-BEC2-0CF35E304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2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36815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Що таке кримінальна відповідальність і кримінальне покарання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Які покарання передбачені Кримінальним кодексом України</a:t>
            </a:r>
            <a:endParaRPr lang="ru-RU" sz="2800" dirty="0"/>
          </a:p>
        </p:txBody>
      </p:sp>
      <p:pic>
        <p:nvPicPr>
          <p:cNvPr id="4" name="Picture 7" descr="j0300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16832"/>
            <a:ext cx="1294954" cy="2186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4890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КРАДІЖКА</a:t>
            </a:r>
          </a:p>
          <a:p>
            <a:r>
              <a:rPr lang="uk-UA" sz="2000" dirty="0" smtClean="0"/>
              <a:t>ГРАБІЖ</a:t>
            </a:r>
          </a:p>
          <a:p>
            <a:r>
              <a:rPr lang="uk-UA" sz="2000" dirty="0" smtClean="0"/>
              <a:t>РОЗБІЙ</a:t>
            </a:r>
          </a:p>
          <a:p>
            <a:r>
              <a:rPr lang="uk-UA" sz="2000" dirty="0" smtClean="0"/>
              <a:t>ВИМАГАННЯ</a:t>
            </a:r>
          </a:p>
          <a:p>
            <a:r>
              <a:rPr lang="uk-UA" sz="2000" dirty="0" smtClean="0"/>
              <a:t>УМИСНЕ ЗНИЩЕННЯ МАЙНА</a:t>
            </a:r>
          </a:p>
          <a:p>
            <a:r>
              <a:rPr lang="uk-UA" sz="2000" dirty="0" smtClean="0"/>
              <a:t>ХУЛІГАНСТВО</a:t>
            </a:r>
          </a:p>
          <a:p>
            <a:r>
              <a:rPr lang="uk-UA" sz="2000" dirty="0" smtClean="0"/>
              <a:t>ЖОРСТОКЕ ПОВОДЖЕННЯ З ТВАРИНАМИ</a:t>
            </a:r>
          </a:p>
          <a:p>
            <a:r>
              <a:rPr lang="uk-UA" sz="2000" dirty="0" smtClean="0"/>
              <a:t>НАВМИСНО ПОМИЛКОВЕ ПОВІДОМЛЕННЯ ПРО АКТ ТЕРОРИЗМУ</a:t>
            </a:r>
          </a:p>
          <a:p>
            <a:r>
              <a:rPr lang="uk-UA" sz="2000" dirty="0" smtClean="0"/>
              <a:t>ПОШКОДЖЕННЯ ШЛЯХІВ СПОЛУЧЕННЯ</a:t>
            </a:r>
          </a:p>
          <a:p>
            <a:r>
              <a:rPr lang="uk-UA" sz="2000" dirty="0" smtClean="0"/>
              <a:t>НЕЗАКОННЕ ЗАВОЛОДІННЯ ТРАНСПОРТНИМ ЗАСОБОМ</a:t>
            </a:r>
          </a:p>
          <a:p>
            <a:r>
              <a:rPr lang="uk-UA" sz="2000" dirty="0" smtClean="0"/>
              <a:t>ВБИВСТВО</a:t>
            </a:r>
          </a:p>
          <a:p>
            <a:r>
              <a:rPr lang="uk-UA" sz="2000" dirty="0" smtClean="0"/>
              <a:t>ТІЛЕСНЕ УШКОДЖЕННЯ</a:t>
            </a:r>
          </a:p>
          <a:p>
            <a:r>
              <a:rPr lang="uk-UA" sz="2000" dirty="0" smtClean="0"/>
              <a:t>ЗГВАЛТУВАННЯ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5536" y="2852936"/>
            <a:ext cx="3008313" cy="1296144"/>
          </a:xfrm>
        </p:spPr>
        <p:txBody>
          <a:bodyPr/>
          <a:lstStyle/>
          <a:p>
            <a:pPr algn="ctr"/>
            <a:r>
              <a:rPr lang="uk-UA" sz="2000" b="1" dirty="0">
                <a:solidFill>
                  <a:prstClr val="black"/>
                </a:solidFill>
                <a:ea typeface="+mj-ea"/>
                <a:cs typeface="+mj-cs"/>
              </a:rPr>
              <a:t>ЗЛОЧИНИ, </a:t>
            </a:r>
            <a:br>
              <a:rPr lang="uk-UA" sz="20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uk-UA" sz="2000" b="1" dirty="0">
                <a:solidFill>
                  <a:prstClr val="black"/>
                </a:solidFill>
                <a:ea typeface="+mj-ea"/>
                <a:cs typeface="+mj-cs"/>
              </a:rPr>
              <a:t>відповідальність за які настає з 14 років</a:t>
            </a:r>
            <a:endParaRPr lang="ru-RU" dirty="0"/>
          </a:p>
        </p:txBody>
      </p:sp>
      <p:pic>
        <p:nvPicPr>
          <p:cNvPr id="5122" name="Picture 2" descr="C:\Users\Lena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0063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7965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497310"/>
          </a:xfrm>
        </p:spPr>
        <p:txBody>
          <a:bodyPr>
            <a:normAutofit/>
          </a:bodyPr>
          <a:lstStyle/>
          <a:p>
            <a:r>
              <a:rPr lang="uk-UA" sz="1800" b="1" dirty="0"/>
              <a:t>Чи означає звільнення від кримінальної відповідальності, що особа не буде покарана?</a:t>
            </a:r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uk-UA" sz="2400" dirty="0" smtClean="0"/>
              <a:t>Звільнення від кримінальної відповідальності або її ненастання через малолітній вік не означає звільнення від покарання!</a:t>
            </a:r>
          </a:p>
          <a:p>
            <a:r>
              <a:rPr lang="uk-UA" sz="2400" dirty="0" smtClean="0"/>
              <a:t>Пам'ятай, якщо тобі немає 14-ти, тебе можуть використати дорослі для вчинення злочинів, проте покарання і осуд людей ти все одно отримаєш! Тому при спілкуванні з незнайомцями, які хочуть стати твоїми «друзями», будь обережний!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448272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6379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Чому не варто вчиняти злочин?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672408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sz="2400" dirty="0" smtClean="0"/>
              <a:t>Якщо на людині тавро злочинця, якщо вона була засуджена до покарання, їй потім доводиться дуже важко – її не візьмуть на пристойну роботу, іноді не випустять за кордон.</a:t>
            </a:r>
            <a:endParaRPr lang="uk-UA" sz="2400" dirty="0"/>
          </a:p>
          <a:p>
            <a:r>
              <a:rPr lang="uk-UA" sz="2400" dirty="0" smtClean="0"/>
              <a:t>Щоби не стати «вигнанцем», завжди чини добрі справи і не піддавайся на провокації!</a:t>
            </a:r>
          </a:p>
          <a:p>
            <a:r>
              <a:rPr lang="uk-UA" sz="2400" dirty="0" smtClean="0"/>
              <a:t>Запам'ятай головне – незнання закону не звільняє від відповідальності!</a:t>
            </a:r>
            <a:endParaRPr lang="ru-RU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4653136"/>
            <a:ext cx="246856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9088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uk-UA" sz="2400" b="1" dirty="0" smtClean="0"/>
              <a:t>Кримінальне покарання </a:t>
            </a:r>
            <a:r>
              <a:rPr lang="uk-UA" sz="2400" dirty="0" smtClean="0"/>
              <a:t>- захід примусу, що застосовується від імені держави за вироком суду щодо особи, визнаною винною у скоєнні злочину, і підлягає в обмеженні прав і свобод засудженого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b="1" dirty="0">
                <a:solidFill>
                  <a:prstClr val="black"/>
                </a:solidFill>
                <a:ea typeface="+mj-ea"/>
                <a:cs typeface="+mj-cs"/>
              </a:rPr>
              <a:t>Види кримінального покарання:</a:t>
            </a:r>
            <a:br>
              <a:rPr lang="uk-UA" sz="2000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uk-UA" sz="2000" b="1" dirty="0" smtClean="0"/>
          </a:p>
          <a:p>
            <a:r>
              <a:rPr lang="uk-UA" sz="2000" dirty="0" smtClean="0"/>
              <a:t>Громадські роботи</a:t>
            </a:r>
          </a:p>
          <a:p>
            <a:r>
              <a:rPr lang="uk-UA" sz="2000" dirty="0" smtClean="0"/>
              <a:t>Виправні роботи</a:t>
            </a:r>
          </a:p>
          <a:p>
            <a:r>
              <a:rPr lang="uk-UA" sz="2000" dirty="0" smtClean="0"/>
              <a:t>Арешт кримінальний</a:t>
            </a:r>
          </a:p>
          <a:p>
            <a:r>
              <a:rPr lang="uk-UA" sz="2000" dirty="0" smtClean="0"/>
              <a:t>Позбавлення волі на певний строк </a:t>
            </a:r>
          </a:p>
          <a:p>
            <a:r>
              <a:rPr lang="uk-UA" sz="2000" dirty="0" smtClean="0"/>
              <a:t>Довічне позбавлення волі</a:t>
            </a:r>
          </a:p>
          <a:p>
            <a:r>
              <a:rPr lang="uk-UA" sz="2000" dirty="0" smtClean="0"/>
              <a:t>Конфіскація майна</a:t>
            </a:r>
          </a:p>
          <a:p>
            <a:r>
              <a:rPr lang="uk-UA" sz="2000" dirty="0" smtClean="0"/>
              <a:t>Штраф</a:t>
            </a:r>
          </a:p>
          <a:p>
            <a:r>
              <a:rPr lang="uk-UA" sz="2000" dirty="0" smtClean="0"/>
              <a:t>Позбавлення права обіймати певні посади</a:t>
            </a:r>
          </a:p>
          <a:p>
            <a:r>
              <a:rPr lang="uk-UA" sz="2000" dirty="0" smtClean="0"/>
              <a:t>Позбавлення права займатись певним видом діяльності</a:t>
            </a:r>
          </a:p>
          <a:p>
            <a:endParaRPr lang="uk-UA" sz="2800" dirty="0" smtClean="0"/>
          </a:p>
          <a:p>
            <a:endParaRPr lang="ru-RU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08920"/>
            <a:ext cx="23431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34454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До неповнолітніх може бути застосовано одразу кілька примусових заходів виховного характеру!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Заходи виховного характеру:</a:t>
            </a:r>
          </a:p>
          <a:p>
            <a:pPr marL="0" indent="0" algn="ctr">
              <a:buNone/>
            </a:pPr>
            <a:endParaRPr lang="uk-UA" sz="2800" dirty="0" smtClean="0"/>
          </a:p>
          <a:p>
            <a:r>
              <a:rPr lang="uk-UA" sz="1800" dirty="0" smtClean="0"/>
              <a:t>Застереження (коли суддя застерігає, щоб більше так не чинив)</a:t>
            </a:r>
          </a:p>
          <a:p>
            <a:r>
              <a:rPr lang="uk-UA" sz="1800" dirty="0" smtClean="0"/>
              <a:t>Обмеження дозвілля і встановлення особливих вимог до поведінки неповнолітнього</a:t>
            </a:r>
          </a:p>
          <a:p>
            <a:r>
              <a:rPr lang="uk-UA" sz="1800" dirty="0" smtClean="0"/>
              <a:t>Передача неповнолітнього під нагляд батьків чи осіб, які їх заміняють</a:t>
            </a:r>
          </a:p>
          <a:p>
            <a:r>
              <a:rPr lang="uk-UA" sz="1800" dirty="0" smtClean="0"/>
              <a:t>Призначення окремого вихователя</a:t>
            </a:r>
          </a:p>
          <a:p>
            <a:r>
              <a:rPr lang="uk-UA" sz="1800" dirty="0" smtClean="0"/>
              <a:t>Покладання на неповнолітнього, який досяг 15-річного віку і має майно, кошти або заробіток, </a:t>
            </a:r>
            <a:r>
              <a:rPr lang="uk-UA" sz="1800" dirty="0" err="1" smtClean="0"/>
              <a:t>обовязку</a:t>
            </a:r>
            <a:r>
              <a:rPr lang="uk-UA" sz="1800" dirty="0" smtClean="0"/>
              <a:t> відшкодування заподіяних майнових збитків</a:t>
            </a:r>
          </a:p>
          <a:p>
            <a:r>
              <a:rPr lang="uk-UA" sz="1800" dirty="0" smtClean="0"/>
              <a:t>Направлення неповнолітнього до спеціальної навчально-виховної установи для дітей підлітків до його виправлення, але на строк, що не перевищує трьох років.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28800"/>
            <a:ext cx="9144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ККУ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П.6 ст.40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68344" y="162880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ККУ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П.2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Ст.105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53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Види покарання неповнолітніх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67448"/>
            <a:ext cx="8229600" cy="4709119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Штраф  - сплата певної суми грошей або передача майна але тим, хто самостійно заробляє гроші або має власне майно</a:t>
            </a:r>
          </a:p>
          <a:p>
            <a:r>
              <a:rPr lang="uk-UA" sz="2000" dirty="0" smtClean="0"/>
              <a:t>Громадські роботи ( полягають у виконанні засудженим у вільний від роботи або навчання час безоплатних </a:t>
            </a:r>
            <a:r>
              <a:rPr lang="uk-UA" sz="2000" dirty="0" err="1" smtClean="0"/>
              <a:t>суспільнокорисних</a:t>
            </a:r>
            <a:r>
              <a:rPr lang="uk-UA" sz="2000" dirty="0" smtClean="0"/>
              <a:t> робіт від 30 до 120 годин, але не довше 2-х годин на день</a:t>
            </a:r>
          </a:p>
          <a:p>
            <a:r>
              <a:rPr lang="uk-UA" sz="2000" dirty="0" smtClean="0"/>
              <a:t>Виправні роботи застосовують до тих неповнолітніх, які працюють, при чому у засудженого держава забирає 5-10 відсотків грошей</a:t>
            </a:r>
          </a:p>
          <a:p>
            <a:r>
              <a:rPr lang="uk-UA" sz="2000" dirty="0" smtClean="0"/>
              <a:t>Арешт – утримання за </a:t>
            </a:r>
            <a:r>
              <a:rPr lang="uk-UA" sz="2000" dirty="0" err="1" smtClean="0"/>
              <a:t>гратами</a:t>
            </a:r>
            <a:r>
              <a:rPr lang="uk-UA" sz="2000" dirty="0" smtClean="0"/>
              <a:t> від 15 до 45 днів</a:t>
            </a:r>
          </a:p>
          <a:p>
            <a:endParaRPr lang="uk-UA" sz="2000" dirty="0" smtClean="0"/>
          </a:p>
          <a:p>
            <a:r>
              <a:rPr lang="uk-UA" sz="2000" dirty="0" smtClean="0"/>
              <a:t>Позбавлення волі на визначений термін:</a:t>
            </a:r>
          </a:p>
          <a:p>
            <a:pPr marL="0" indent="0">
              <a:buNone/>
            </a:pPr>
            <a:endParaRPr lang="uk-UA" sz="2000" dirty="0" smtClean="0"/>
          </a:p>
          <a:p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827584" y="5517232"/>
            <a:ext cx="1296144" cy="67322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1рік 6 місяців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83768" y="5517232"/>
            <a:ext cx="1130424" cy="72008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4 роки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11960" y="5517233"/>
            <a:ext cx="986408" cy="720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До 7 років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96136" y="5517232"/>
            <a:ext cx="1098886" cy="67583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До 10 років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380312" y="5584969"/>
            <a:ext cx="1181446" cy="68481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 15 років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4" idx="0"/>
          </p:cNvCxnSpPr>
          <p:nvPr/>
        </p:nvCxnSpPr>
        <p:spPr>
          <a:xfrm flipV="1">
            <a:off x="1475656" y="5013176"/>
            <a:ext cx="31683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0"/>
          </p:cNvCxnSpPr>
          <p:nvPr/>
        </p:nvCxnSpPr>
        <p:spPr>
          <a:xfrm flipV="1">
            <a:off x="3048980" y="5013176"/>
            <a:ext cx="15950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0"/>
          </p:cNvCxnSpPr>
          <p:nvPr/>
        </p:nvCxnSpPr>
        <p:spPr>
          <a:xfrm flipH="1" flipV="1">
            <a:off x="4644008" y="5013176"/>
            <a:ext cx="61156" cy="504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0"/>
          </p:cNvCxnSpPr>
          <p:nvPr/>
        </p:nvCxnSpPr>
        <p:spPr>
          <a:xfrm flipH="1" flipV="1">
            <a:off x="4644008" y="5013176"/>
            <a:ext cx="1701571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4644008" y="5013176"/>
            <a:ext cx="3327027" cy="571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812360" y="620688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ККУ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Ст.98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680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/>
              <a:t>Якщо під час відбування покарання особа стає повнолітньою(їй виповнюється 18 років) – таку особу переводять у тюрму для дорослих на строк, що залишився. Тому факт, що злочин скоює дитина, ще не означає уникнення «дорослого» покарання!</a:t>
            </a:r>
            <a:endParaRPr lang="ru-RU" sz="2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4248472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31813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Очікувані результати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447675" lvl="0" indent="-447675" fontAlgn="base">
              <a:lnSpc>
                <a:spcPct val="80000"/>
              </a:lnSpc>
              <a:spcAft>
                <a:spcPct val="0"/>
              </a:spcAft>
              <a:buClr>
                <a:srgbClr val="CC9900"/>
              </a:buClr>
              <a:buSzPct val="70000"/>
              <a:buFont typeface="Wingdings" pitchFamily="2" charset="2"/>
              <a:buChar char="n"/>
            </a:pPr>
            <a:r>
              <a:rPr kumimoji="0" lang="uk-UA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розтлумачувати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поняття </a:t>
            </a:r>
            <a:r>
              <a:rPr kumimoji="0" lang="uk-UA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„кримінальна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відповідальність”;</a:t>
            </a:r>
            <a:endParaRPr kumimoji="0" lang="uk-UA" sz="2400" b="0" i="1" u="none" strike="noStrike" kern="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47675" lvl="0" indent="-447675" fontAlgn="base">
              <a:lnSpc>
                <a:spcPct val="80000"/>
              </a:lnSpc>
              <a:spcAft>
                <a:spcPct val="0"/>
              </a:spcAft>
              <a:buClr>
                <a:srgbClr val="CC9900"/>
              </a:buClr>
              <a:buSzPct val="70000"/>
              <a:buFont typeface="Wingdings" pitchFamily="2" charset="2"/>
              <a:buChar char="n"/>
            </a:pPr>
            <a:r>
              <a:rPr kumimoji="0" lang="uk-UA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називати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її підстави;</a:t>
            </a:r>
            <a:endParaRPr kumimoji="0" lang="uk-UA" sz="2400" b="0" i="1" u="none" strike="noStrike" kern="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47675" lvl="0" indent="-447675" fontAlgn="base">
              <a:lnSpc>
                <a:spcPct val="80000"/>
              </a:lnSpc>
              <a:spcAft>
                <a:spcPct val="0"/>
              </a:spcAft>
              <a:buClr>
                <a:srgbClr val="CC9900"/>
              </a:buClr>
              <a:buSzPct val="70000"/>
              <a:buFont typeface="Wingdings" pitchFamily="2" charset="2"/>
              <a:buChar char="n"/>
            </a:pPr>
            <a:r>
              <a:rPr kumimoji="0" lang="uk-UA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пояснювати 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що таке покарання;</a:t>
            </a:r>
            <a:endParaRPr kumimoji="0" lang="uk-UA" sz="2400" b="0" i="1" u="none" strike="noStrike" kern="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47675" lvl="0" indent="-447675" fontAlgn="base">
              <a:lnSpc>
                <a:spcPct val="80000"/>
              </a:lnSpc>
              <a:spcAft>
                <a:spcPct val="0"/>
              </a:spcAft>
              <a:buClr>
                <a:srgbClr val="CC9900"/>
              </a:buClr>
              <a:buSzPct val="70000"/>
              <a:buFont typeface="Wingdings" pitchFamily="2" charset="2"/>
              <a:buChar char="n"/>
            </a:pPr>
            <a:r>
              <a:rPr kumimoji="0" lang="uk-UA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називати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види покарань, що застосовуються до неповнолітньої особи, яка вчинила злочин;</a:t>
            </a:r>
            <a:endParaRPr kumimoji="0" lang="uk-UA" sz="2400" b="0" i="1" u="none" strike="noStrike" kern="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47675" lvl="0" indent="-447675" fontAlgn="base">
              <a:lnSpc>
                <a:spcPct val="80000"/>
              </a:lnSpc>
              <a:spcAft>
                <a:spcPct val="0"/>
              </a:spcAft>
              <a:buClr>
                <a:srgbClr val="CC9900"/>
              </a:buClr>
              <a:buSzPct val="70000"/>
              <a:buFont typeface="Wingdings" pitchFamily="2" charset="2"/>
              <a:buChar char="n"/>
            </a:pPr>
            <a:r>
              <a:rPr kumimoji="0" lang="uk-UA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розповідати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про особливості кримінальної відповідальності неповнолітніх;</a:t>
            </a:r>
            <a:endParaRPr kumimoji="0" lang="uk-UA" sz="2400" b="0" i="1" u="none" strike="noStrike" kern="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47675" lvl="0" indent="-447675" fontAlgn="base">
              <a:lnSpc>
                <a:spcPct val="80000"/>
              </a:lnSpc>
              <a:spcAft>
                <a:spcPct val="0"/>
              </a:spcAft>
              <a:buClr>
                <a:srgbClr val="CC9900"/>
              </a:buClr>
              <a:buSzPct val="70000"/>
              <a:buFont typeface="Wingdings" pitchFamily="2" charset="2"/>
              <a:buChar char="n"/>
            </a:pPr>
            <a:r>
              <a:rPr kumimoji="0" lang="uk-UA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оцінювати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причини підліткової злочинності в Україні;</a:t>
            </a:r>
            <a:endParaRPr kumimoji="0" lang="uk-UA" sz="2400" b="0" i="1" u="none" strike="noStrike" kern="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47675" lvl="0" indent="-447675" fontAlgn="base">
              <a:lnSpc>
                <a:spcPct val="80000"/>
              </a:lnSpc>
              <a:spcAft>
                <a:spcPct val="0"/>
              </a:spcAft>
              <a:buClr>
                <a:srgbClr val="CC9900"/>
              </a:buClr>
              <a:buSzPct val="70000"/>
              <a:buFont typeface="Wingdings" pitchFamily="2" charset="2"/>
              <a:buChar char="n"/>
            </a:pPr>
            <a:r>
              <a:rPr kumimoji="0" lang="uk-UA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висловлювати власне ставлення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до злочинів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432073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/>
          <a:lstStyle/>
          <a:p>
            <a:r>
              <a:rPr lang="uk-UA" dirty="0" smtClean="0"/>
              <a:t>Пригадайте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525963"/>
          </a:xfrm>
        </p:spPr>
        <p:txBody>
          <a:bodyPr/>
          <a:lstStyle/>
          <a:p>
            <a:r>
              <a:rPr lang="uk-UA" dirty="0" smtClean="0"/>
              <a:t>Що таке юридична відповідальність?</a:t>
            </a:r>
          </a:p>
          <a:p>
            <a:r>
              <a:rPr lang="uk-UA" dirty="0" smtClean="0"/>
              <a:t>Які обставини призводять до юридичної відповідальності?</a:t>
            </a:r>
          </a:p>
          <a:p>
            <a:r>
              <a:rPr lang="uk-UA" dirty="0" smtClean="0"/>
              <a:t>За яких обставин людина звільняється від юридичної відповідальності?</a:t>
            </a:r>
            <a:endParaRPr lang="ru-RU" dirty="0"/>
          </a:p>
        </p:txBody>
      </p:sp>
      <p:pic>
        <p:nvPicPr>
          <p:cNvPr id="9218" name="Picture 2" descr="C:\Users\Len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5844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832648" cy="1143000"/>
          </a:xfrm>
        </p:spPr>
        <p:txBody>
          <a:bodyPr/>
          <a:lstStyle/>
          <a:p>
            <a:r>
              <a:rPr lang="uk-UA" dirty="0" smtClean="0"/>
              <a:t>Пригадайте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uk-UA" dirty="0" smtClean="0"/>
              <a:t>Що таке злочин?</a:t>
            </a:r>
          </a:p>
          <a:p>
            <a:r>
              <a:rPr lang="uk-UA" dirty="0" smtClean="0"/>
              <a:t>Чому злочин є одним з найнебезпечніших правопорушень?</a:t>
            </a:r>
            <a:endParaRPr lang="ru-RU" dirty="0"/>
          </a:p>
        </p:txBody>
      </p:sp>
      <p:pic>
        <p:nvPicPr>
          <p:cNvPr id="10242" name="Picture 2" descr="C:\Users\Len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4953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Кожен злочинець повинен відповідати за свої дії – звідси й поняття «відповідальність»</a:t>
            </a:r>
          </a:p>
          <a:p>
            <a:r>
              <a:rPr lang="uk-UA" dirty="0" smtClean="0"/>
              <a:t>Відповідальність – це те, що спричиняє покарання за вчинене правопорушення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00978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210146"/>
          </a:xfrm>
        </p:spPr>
        <p:txBody>
          <a:bodyPr/>
          <a:lstStyle/>
          <a:p>
            <a:r>
              <a:rPr lang="uk-UA" sz="2800" b="1" dirty="0">
                <a:solidFill>
                  <a:prstClr val="black"/>
                </a:solidFill>
              </a:rPr>
              <a:t>Що таке кримінальна </a:t>
            </a:r>
            <a:r>
              <a:rPr lang="uk-UA" sz="2800" b="1" dirty="0" smtClean="0">
                <a:solidFill>
                  <a:prstClr val="black"/>
                </a:solidFill>
              </a:rPr>
              <a:t>відповідальність?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496944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2800" dirty="0" smtClean="0"/>
              <a:t>Кримінальна </a:t>
            </a:r>
            <a:r>
              <a:rPr lang="uk-UA" sz="2800" dirty="0" smtClean="0"/>
              <a:t>відповідальність – вид юридичної відповідальності, що встановлюється державою у кримінальному законі, накладається судом на осіб, винних у скоєнні злочину.</a:t>
            </a:r>
          </a:p>
          <a:p>
            <a:pPr marL="0" indent="0">
              <a:buNone/>
            </a:pPr>
            <a:r>
              <a:rPr lang="uk-UA" sz="2800" dirty="0" smtClean="0"/>
              <a:t>Підставою кримінальної відповідальності є вчинення особою суспільно небезпечного діяння, яке містить склад злочину.</a:t>
            </a:r>
            <a:endParaRPr lang="ru-RU" sz="2800" dirty="0"/>
          </a:p>
        </p:txBody>
      </p:sp>
      <p:pic>
        <p:nvPicPr>
          <p:cNvPr id="7170" name="Picture 2" descr="C:\Users\Lena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917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884368" y="2348880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ККУ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Ч.1 ст.62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84368" y="5445224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ККУ ст.3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918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129614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Зі скількох років наступає кримінальна відповідальність?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1368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/>
              <a:t>Кримінальна відповідальність настає з 16 років</a:t>
            </a:r>
          </a:p>
          <a:p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88640"/>
            <a:ext cx="3024187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66708" y="4725144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ККУ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П.1 ст.22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61969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Осудність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Осудною визначається особа, яка під час скоєння злочину могла усвідомлювати свої дії, керувати ними.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Кримінальна відповідальність за злочини, скоєні у стані сп'яніння, внаслідок вживання алкоголю, наркотичних засобів або інших </a:t>
            </a:r>
            <a:r>
              <a:rPr lang="uk-UA" sz="2800" dirty="0" err="1" smtClean="0"/>
              <a:t>одурмаюючих</a:t>
            </a:r>
            <a:r>
              <a:rPr lang="uk-UA" sz="2800" dirty="0" smtClean="0"/>
              <a:t> речовин, підлягає кримінальній відповідальності.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00600" y="1412776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ККУ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Ст.19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96336" y="5157192"/>
            <a:ext cx="9144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ККУ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Ст.21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76501"/>
            <a:ext cx="1862851" cy="155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13127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518795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59"/>
            <a:ext cx="8229600" cy="2448273"/>
          </a:xfrm>
        </p:spPr>
        <p:txBody>
          <a:bodyPr/>
          <a:lstStyle/>
          <a:p>
            <a:r>
              <a:rPr lang="uk-UA" b="1" dirty="0"/>
              <a:t>Якщо дитина не виправляється і скоює злочин повторно – до неї застосовують покарання як для дорослого!</a:t>
            </a:r>
            <a:endParaRPr lang="ru-RU" b="1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518795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3442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686</Words>
  <Application>Microsoft Office PowerPoint</Application>
  <PresentationFormat>Экран (4:3)</PresentationFormat>
  <Paragraphs>101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Що таке кримінальна відповідальність і кримінальне покарання</vt:lpstr>
      <vt:lpstr>Очікувані результати</vt:lpstr>
      <vt:lpstr>Пригадайте</vt:lpstr>
      <vt:lpstr>Пригадайте</vt:lpstr>
      <vt:lpstr>Висновки</vt:lpstr>
      <vt:lpstr>Що таке кримінальна відповідальність?</vt:lpstr>
      <vt:lpstr>Зі скількох років наступає кримінальна відповідальність?</vt:lpstr>
      <vt:lpstr>Осудність  Осудною визначається особа, яка під час скоєння злочину могла усвідомлювати свої дії, керувати ними.</vt:lpstr>
      <vt:lpstr>Презентация PowerPoint</vt:lpstr>
      <vt:lpstr>Презентация PowerPoint</vt:lpstr>
      <vt:lpstr>Чи означає звільнення від кримінальної відповідальності, що особа не буде покарана? </vt:lpstr>
      <vt:lpstr>Чому не варто вчиняти злочин?</vt:lpstr>
      <vt:lpstr>Кримінальне покарання - захід примусу, що застосовується від імені держави за вироком суду щодо особи, визнаною винною у скоєнні злочину, і підлягає в обмеженні прав і свобод засудженого</vt:lpstr>
      <vt:lpstr>До неповнолітніх може бути застосовано одразу кілька примусових заходів виховного характеру!</vt:lpstr>
      <vt:lpstr>Види покарання неповнолітніх</vt:lpstr>
      <vt:lpstr>Презентация PowerPoint</vt:lpstr>
    </vt:vector>
  </TitlesOfParts>
  <Company>AUZsoft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таке кримінальна відповідальність і кримінальне покарання</dc:title>
  <dc:creator>Lena</dc:creator>
  <cp:lastModifiedBy>Lena</cp:lastModifiedBy>
  <cp:revision>41</cp:revision>
  <dcterms:created xsi:type="dcterms:W3CDTF">2013-04-14T06:28:32Z</dcterms:created>
  <dcterms:modified xsi:type="dcterms:W3CDTF">2013-04-14T15:05:41Z</dcterms:modified>
</cp:coreProperties>
</file>